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1" r:id="rId4"/>
    <p:sldId id="260" r:id="rId5"/>
    <p:sldId id="263" r:id="rId6"/>
    <p:sldId id="257" r:id="rId7"/>
    <p:sldId id="266" r:id="rId8"/>
    <p:sldId id="258" r:id="rId9"/>
    <p:sldId id="259" r:id="rId10"/>
    <p:sldId id="265" r:id="rId11"/>
    <p:sldId id="264" r:id="rId12"/>
    <p:sldId id="273" r:id="rId13"/>
    <p:sldId id="269" r:id="rId14"/>
    <p:sldId id="270" r:id="rId15"/>
    <p:sldId id="271" r:id="rId16"/>
    <p:sldId id="272" r:id="rId17"/>
    <p:sldId id="267" r:id="rId18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CA8298-9C27-41C0-AF99-F4E8A99C1002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8B9CA7-F1EA-4527-9564-2E443AB4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pearls.ru/author/konstantin+simonov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язанские волонтеры научились ценить свою жизнь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5256584" cy="46085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107504" y="260648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ГБОУ гимназия г. Сызрани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5580112" y="1196752"/>
            <a:ext cx="3240360" cy="4608512"/>
          </a:xfrm>
        </p:spPr>
        <p:txBody>
          <a:bodyPr>
            <a:normAutofit/>
          </a:bodyPr>
          <a:lstStyle/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Психолого-педагогическая профилактика суицидального поведения обучающихся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отношении тех детей, для которых характерно суицидальное поведение </a:t>
            </a:r>
            <a:r>
              <a:rPr lang="ru-RU" sz="2000" dirty="0" smtClean="0"/>
              <a:t>(</a:t>
            </a:r>
            <a:r>
              <a:rPr lang="ru-RU" sz="2000" i="1" dirty="0" smtClean="0"/>
              <a:t>непривычные реакции, повышенная нервозность, несдержанность в поступках и словах, выраженное отчаяние</a:t>
            </a:r>
            <a:r>
              <a:rPr lang="ru-RU" sz="2000" dirty="0" smtClean="0"/>
              <a:t>), </a:t>
            </a:r>
          </a:p>
          <a:p>
            <a:endParaRPr lang="ru-RU" sz="2000" dirty="0" smtClean="0"/>
          </a:p>
          <a:p>
            <a:r>
              <a:rPr lang="ru-RU" sz="2000" dirty="0" smtClean="0"/>
              <a:t>• допускать негативного воздействия на ребенка: упрекать, наказывать, насмехаться, подшучивать и т. д.;</a:t>
            </a:r>
            <a:br>
              <a:rPr lang="ru-RU" sz="2000" dirty="0" smtClean="0"/>
            </a:br>
            <a:r>
              <a:rPr lang="ru-RU" sz="2000" dirty="0" smtClean="0"/>
              <a:t>• выступать в роли судьи;</a:t>
            </a:r>
            <a:br>
              <a:rPr lang="ru-RU" sz="2000" dirty="0" smtClean="0"/>
            </a:br>
            <a:r>
              <a:rPr lang="ru-RU" sz="2000" dirty="0" smtClean="0"/>
              <a:t>• говорить: «Посмотри на всё, ради чего ты должен жить…»;</a:t>
            </a:r>
            <a:br>
              <a:rPr lang="ru-RU" sz="2000" dirty="0" smtClean="0"/>
            </a:br>
            <a:r>
              <a:rPr lang="ru-RU" sz="2000" dirty="0" smtClean="0"/>
              <a:t>• ​​​​​​​оставлять опасные предметы — лекарства, колющие, режущие предметы и прочее  в зоне досягаемости подростка, имеющего намерение уйти из жизни;</a:t>
            </a:r>
            <a:br>
              <a:rPr lang="ru-RU" sz="2000" dirty="0" smtClean="0"/>
            </a:br>
            <a:r>
              <a:rPr lang="ru-RU" sz="2000" dirty="0" smtClean="0"/>
              <a:t>• оставлять в одиночестве ребенка, собирающегося покончить с собой;</a:t>
            </a:r>
            <a:br>
              <a:rPr lang="ru-RU" sz="2000" dirty="0" smtClean="0"/>
            </a:br>
            <a:r>
              <a:rPr lang="ru-RU" sz="2000" dirty="0" smtClean="0"/>
              <a:t>• спорить, стараться образумить его, говоря: «Ты не можешь убить себя, потому что…»;</a:t>
            </a:r>
            <a:br>
              <a:rPr lang="ru-RU" sz="2000" dirty="0" smtClean="0"/>
            </a:br>
            <a:r>
              <a:rPr lang="ru-RU" sz="2000" dirty="0" smtClean="0"/>
              <a:t>• наталкивать на мысль словами: «Пойди и сделай это…»;</a:t>
            </a:r>
            <a:br>
              <a:rPr lang="ru-RU" sz="2000" dirty="0" smtClean="0"/>
            </a:br>
            <a:r>
              <a:rPr lang="ru-RU" sz="2000" dirty="0" smtClean="0"/>
              <a:t>​​​​​​​• успокаивать ребенка, приводя в качестве примера ситуации с проблемами других людей: «Да ведь у тебя не произошло ничего страшного, а вот у такого-то человека на самом деле беда».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260648"/>
            <a:ext cx="2004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НЕЛЬЗЯ</a:t>
            </a:r>
            <a:r>
              <a:rPr lang="ru-RU" sz="3200" dirty="0" smtClean="0">
                <a:solidFill>
                  <a:srgbClr val="FF0000"/>
                </a:solidFill>
              </a:rPr>
              <a:t>: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5013176"/>
            <a:ext cx="43204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24194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11F2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Общие рекомендации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1) Не отталкивайте ребенка, если он решил разделить с вами свои проблемы, даже если вы потрясены сложившейся ситуацией.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Доверьтесь своей интуиции, если чувствуете суицидальные наклонности. не игнорируйте предупреждающие знаки.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 Не обещайте ему то, что вы не в состоянии гарантировать</a:t>
            </a:r>
            <a:r>
              <a:rPr lang="ru-RU" sz="1400" b="1" dirty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4) Дайте ему знать, что хотите помочь, но не видите необходимости в том, чтобы хранить все в секрете, если какая-то информация может повлиять на его безопасность.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5) Сохраняйте спокойствие и не осуждайте.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6) Говорите искренне. Постарайтесь определить, насколько серьезна угроза. Знайте, что вопросы о суицидальных мыслях не приводят к попыткам свести счеты с жизнью. На самом деле он (она) может почувствовать облегчение от осознания проблемы.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7) Постарайтесь узнать, есть ли у него (нее) план действий. Конкретный план — знак реальной опасности.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8) Убедите его (её) в том, что наверняка есть такой человек, к которому можно обратиться за помощью.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9) Не предлагайте упрощенных решений типа «Все, что тебе сейчас необходимо, так это хорошо выспаться, наутро ты почувствуешь себя лучше».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10) Покажите, что хотите поговорить о чувствах, что не осуждаете его (её) за эти чувства.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11) Помогите ему (ей) постичь, как управлять кризисной ситуацией, и понять, что сильный стресс мешает полностью осознать ситуацию. Ненавязчиво посоветуйте найти некое решение.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12) Помогите найти людей или место, которые могли бы снизить переживаемый стресс. При малейшей возможности действуйте так, чтобы несколько уменьшить давление.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13) Помогите ему (ей) понять, что присутствующее чувство безнадежности не будет длиться вечно.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508" y="587727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СЛЕДУЕТ УЧИТЫВАТЬ, ЧТО 60% ВСЕХ СУИЦИДОВ ПРИХОДИТСЯ НА ВЕСНУ (ОБОСТРЕНИЕ ПСИХИЧЕСКИХ ЗАБОЛЕВАНИЙ) И </a:t>
            </a:r>
          </a:p>
          <a:p>
            <a:pPr algn="ctr"/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НАЧАЛО ЛЕТА  (ШКОЛЬНЫЕ ЭКЗАМЕНЫ)</a:t>
            </a:r>
            <a:endParaRPr lang="ru-RU" sz="1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eduportal44.ru/koiro/prof-IPB/DocLib/sborka_not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176464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Картинки по запросу фото и картинки на тему профилактика суицид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4139952" cy="26309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95536" y="5224264"/>
            <a:ext cx="838842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Большинство людей счастливы настолько, насколько они решили быть счастливыми!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РОДИТЕЛЯМ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ПРОЦЕДУРЕ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социально-психологического тестирования обучающихся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основании: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статей 53.1, 53.4 ФЗ от 08.01.1998 №3-ФЗ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наркотических средствах и психотропных веществах»;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подпункта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 пункта 1 статьи №14 ФЗ от 24.06.1999 №120-ФЗ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 основах системы профилактики безнадзорности и правонарушений несовершеннолетних»;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подпункта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15.1 пункта 3 статьи 28 Федерального закона от 29.12.2012 №273-ФЗ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 образовании»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 компетенции образовательной организации относится организация социально-психологического тестирования обучающихся в целях раннего выявления незаконного потребления наркотических средств и психотропных веществ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приказа Министерства образования и науки Российской Федерации от 16.06.2014 №658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 утверждении порядка проведения социально-психологического тестирования лиц, обучающихся в образовательных организациях и профессиональных образовательных организациях, так же в образовательных организациях высшего образования»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Распоряжения министерства образования и науки Самарской области от 10.01.2018 №8-р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проведении в 2018 году социально-психологического тестирования лиц, обучающихся в общеобразовательных и профессиональных образовательных организациях Самарской области» 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Самарской области проводится социально-психологическое тестирование обучающихся в образовательных организациях и профессиональных образовательных организациях по утвержденной министерством образования и науки Самарской области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электронной методике.</a:t>
            </a:r>
          </a:p>
        </p:txBody>
      </p:sp>
    </p:spTree>
    <p:extLst>
      <p:ext uri="{BB962C8B-B14F-4D97-AF65-F5344CB8AC3E}">
        <p14:creationId xmlns:p14="http://schemas.microsoft.com/office/powerpoint/2010/main" val="30555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Раннее выявление незаконного потребления наркотических средств и психотропных веществ проводится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наличии информированного согласия в письменной форме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обучающихся,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достигших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возраста 15 лет,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информированного согласия в письменной форме одного из родителей или иного законного представителя обучающихся, не достигших возраста 15 лет.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П. 2 ст. 53.4 Закона № 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3-ФЗ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 наркотических средствах и психотропных веществах»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648072" cy="83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4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F485E-CB1C-4782-B529-A97A4CCA0BF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500063" y="395288"/>
            <a:ext cx="8286750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 dirty="0"/>
              <a:t>ИНФОРМИРОВАННОЕ СОГЛАСИЕ ОБУЧАЮЩЕГОСЯ</a:t>
            </a:r>
          </a:p>
          <a:p>
            <a:pPr algn="just" eaLnBrk="1" hangingPunct="1">
              <a:lnSpc>
                <a:spcPct val="200000"/>
              </a:lnSpc>
            </a:pPr>
            <a:r>
              <a:rPr lang="ru-RU" dirty="0"/>
              <a:t>Я, нижеподписавшийся  </a:t>
            </a:r>
            <a:r>
              <a:rPr lang="ru-RU" sz="1400" u="sng" dirty="0"/>
              <a:t>Иванов Евгений Александрович, обучающийся 8 А класса</a:t>
            </a:r>
          </a:p>
          <a:p>
            <a:pPr algn="just" eaLnBrk="1" hangingPunct="1">
              <a:lnSpc>
                <a:spcPct val="200000"/>
              </a:lnSpc>
            </a:pPr>
            <a:r>
              <a:rPr lang="ru-RU" dirty="0" smtClean="0"/>
              <a:t>добровольно </a:t>
            </a:r>
            <a:r>
              <a:rPr lang="ru-RU" dirty="0"/>
              <a:t>даю согласие на участие в  социально-психологическом тестировании, направленном на раннее выявление немедицинского потребления наркотических средств и психотропных веществ.</a:t>
            </a:r>
          </a:p>
          <a:p>
            <a:pPr algn="just" eaLnBrk="1" hangingPunct="1">
              <a:lnSpc>
                <a:spcPct val="200000"/>
              </a:lnSpc>
            </a:pPr>
            <a:r>
              <a:rPr lang="ru-RU" dirty="0"/>
              <a:t>Я получил(а) объяснения о цели тестирования, о его длительности, а также информацию о возможных результатах тестирования. Я полностью удовлетворен (а) полученными сведениями.</a:t>
            </a:r>
          </a:p>
          <a:p>
            <a:pPr algn="just" eaLnBrk="1" hangingPunct="1">
              <a:lnSpc>
                <a:spcPct val="200000"/>
              </a:lnSpc>
            </a:pPr>
            <a:r>
              <a:rPr lang="ru-RU" dirty="0"/>
              <a:t>Я соглашаюсь выполнять инструкции, полученные от уполномоченного лица, проводящего тестирование</a:t>
            </a:r>
          </a:p>
          <a:p>
            <a:pPr eaLnBrk="1" hangingPunct="1"/>
            <a:r>
              <a:rPr lang="ru-RU" b="1" dirty="0"/>
              <a:t>Дата _______________ </a:t>
            </a:r>
            <a:endParaRPr lang="en-US" dirty="0"/>
          </a:p>
          <a:p>
            <a:pPr eaLnBrk="1" hangingPunct="1"/>
            <a:r>
              <a:rPr lang="ru-RU" b="1" dirty="0"/>
              <a:t>Подпись  ______________ /_______________</a:t>
            </a:r>
            <a:endParaRPr lang="en-US" dirty="0"/>
          </a:p>
          <a:p>
            <a:pPr algn="just" eaLnBrk="1" hangingPunct="1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21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6420-792E-4AEF-ACC9-AA64A3C7139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285750" y="142875"/>
            <a:ext cx="8643938" cy="729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/>
              <a:t>ИНФОРМИРОВАННОЕ СОГЛАСИЕ РОДИТЕЛЕЙ (ЗАКОННЫХ ПРЕДСТАВИТЕЛЕЙ</a:t>
            </a:r>
            <a:r>
              <a:rPr lang="ru-RU" b="1"/>
              <a:t>)</a:t>
            </a:r>
          </a:p>
          <a:p>
            <a:pPr algn="just" eaLnBrk="1" hangingPunct="1">
              <a:lnSpc>
                <a:spcPct val="200000"/>
              </a:lnSpc>
            </a:pPr>
            <a:r>
              <a:rPr lang="ru-RU"/>
              <a:t>Я, нижеподписавшийся  </a:t>
            </a:r>
            <a:r>
              <a:rPr lang="ru-RU" u="sng"/>
              <a:t>Иванов Александр Петрович </a:t>
            </a:r>
            <a:r>
              <a:rPr lang="ru-RU"/>
              <a:t>добровольно даю согласие на участие моего ребенка </a:t>
            </a:r>
            <a:r>
              <a:rPr lang="ru-RU" u="sng"/>
              <a:t>Иванова Евгения Александровича, обучающегося  8а класса, 14 лет</a:t>
            </a:r>
            <a:r>
              <a:rPr lang="ru-RU"/>
              <a:t> в социально-психологическом тестировании, направленном на раннее выявление немедицинского потребления наркотических средств и психотропных веществ.</a:t>
            </a:r>
          </a:p>
          <a:p>
            <a:pPr algn="just" eaLnBrk="1" hangingPunct="1">
              <a:lnSpc>
                <a:spcPct val="200000"/>
              </a:lnSpc>
            </a:pPr>
            <a:r>
              <a:rPr lang="ru-RU"/>
              <a:t>Я получил(а) объяснения о цели тестирования, о его длительности, а также информацию о возможных результатах тестирования. Мне была предоставлена возможность задавать вопросы, касающиеся тестирования. Я полностью удовлетворен (а) полученными сведениями.</a:t>
            </a:r>
          </a:p>
          <a:p>
            <a:pPr eaLnBrk="1" hangingPunct="1"/>
            <a:r>
              <a:rPr lang="ru-RU" b="1"/>
              <a:t>Дата _______________ </a:t>
            </a:r>
            <a:endParaRPr lang="en-US"/>
          </a:p>
          <a:p>
            <a:pPr eaLnBrk="1" hangingPunct="1"/>
            <a:r>
              <a:rPr lang="ru-RU" b="1"/>
              <a:t>Подпись  ______________ /_______________</a:t>
            </a:r>
            <a:endParaRPr lang="en-US"/>
          </a:p>
          <a:p>
            <a:pPr algn="just" eaLnBrk="1" hangingPunct="1">
              <a:lnSpc>
                <a:spcPct val="200000"/>
              </a:lnSpc>
            </a:pPr>
            <a:endParaRPr lang="ru-RU"/>
          </a:p>
          <a:p>
            <a:pPr algn="just" eaLnBrk="1" hangingPunct="1"/>
            <a:endParaRPr lang="ru-RU" b="1"/>
          </a:p>
          <a:p>
            <a:pPr algn="just" eaLnBrk="1" hangingPunct="1"/>
            <a:endParaRPr lang="ru-RU" b="1"/>
          </a:p>
          <a:p>
            <a:pPr algn="just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24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414291" y="3634347"/>
            <a:ext cx="694826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Наша жизнь непредсказуема: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сегодня всё хорошо, а завтра может случиться что-то непредвиденное, способное перевернуть все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наше существование с ног на голову.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делать в такой ситуации, если рядом нет никого,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кто мог бы поддержать?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Позвоните,  Вам помогут!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www.tambov.gov.ru/assets/images/news/telefon_doveriy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07" y="3645024"/>
            <a:ext cx="2448272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707904" y="816441"/>
            <a:ext cx="50405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Мы можем пережить большое горе,</a:t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Мы можем задыхаться от тоски,</a:t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Тонуть и выплывать. Но в этом море</a:t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Всегда должны остаться островки.</a:t>
            </a:r>
            <a:endParaRPr lang="ru-RU" sz="16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Ложась в кровать, нам нужно перед сном</a:t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Знать, что назавтра просыпаться стоит,</a:t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Что счастье, пусть хоть самое простое,</a:t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Пусть тихое, придет к нам завтра днем.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Константин Симонов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  <a:hlinkClick r:id="rId3" tooltip="Константин Симонов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 tooltip="Константин Симонов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 tooltip="Константин Симонов"/>
              </a:rPr>
            </a:br>
            <a:endParaRPr lang="ru-RU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258" y="682582"/>
            <a:ext cx="2520280" cy="218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6480720" cy="115212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Суицид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(от латинского слова «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sui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caedere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 - «убить себя») - это осознанная, преднамеренная, добровольная смерть,  совершающаяся самой жертвой, с целью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лишить себя жизни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каким-либо причинам.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843808" y="1196752"/>
            <a:ext cx="6120680" cy="31683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Типы суицидального поведения:</a:t>
            </a:r>
          </a:p>
          <a:p>
            <a:pPr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истинное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— характеризуется устойчивостью, целенаправленностью действий, связанных с осознанным желанием лишить себя жизни. Заранее выбираются место и время с учетом того, чтобы никто не мог помешать;</a:t>
            </a:r>
          </a:p>
          <a:p>
            <a:pPr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аффективное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— обусловлено необычайно сильным аффектом, возникшим в результате внезапного острого психотравмирующего события, сопровождается дезорганизацией и сужением сознания;</a:t>
            </a:r>
          </a:p>
          <a:p>
            <a:pPr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демонстративно-шантажное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— человек понимает, что его действия не должны повлечь за собой смерть, и принимает меры предосторожности (не всегда достаточные для сохранения жизни).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653136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Мотивы суицидальных попыток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 подростковом возрасте: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301208"/>
            <a:ext cx="2813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Демонстрация/манипуляция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733256"/>
            <a:ext cx="48965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Переживание тупика или безысходности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165304"/>
            <a:ext cx="29668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Следование групповой норме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://sovadm74.ru/sites/default/files/images/news/1477982324_ruka_pomosch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93096"/>
            <a:ext cx="3672408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79208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55576" y="190597"/>
            <a:ext cx="77048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Дети, составляющие группу суицидального риска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E11F27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Депрессивные подростки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Подростки, употребляющие алкоголь (наркотики, другие ПАВ)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Подростки, уже пытавшиеся покончить с собой, или подростки, у которых в семье имел место суицид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Одаренные подростки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Подростки с плохой успеваемостью в школе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Девушки в состоянии беременности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Подростки — жертвы насилия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55776" y="3242880"/>
            <a:ext cx="597666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Взятая в отдельности каждая из этих ситуаций или проблем вовсе не означает, что столкнувшийся с ней,  подросток обязательно окажется в зоне повышенного суицидального риска.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Однако такого рода проблемы, безусловно, осложнят ему жизнь.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 молодого человека, находящегося под прессом хотя бы одной из подобных ситуаций или проблем, может не оказаться эмоциональных, умственных или физических сил для того,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чтобы противостоять любым другим неприятностям.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 тогда суицид может стать для него единственным приемлемым выходом из создавшегося положения…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573016"/>
            <a:ext cx="504056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84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Наиболее распространенные причины,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которые могут повлечь за собой совершение самоубийства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• состояние депрессии, вызванное потерей объекта любви, разрывом романтических отношений;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чувство вины, страха, враждебности;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тяжелое переживание неудач, в частности в личных отношениях;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эмоциональное, психическое или сексуальное насилие;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стрессовые жизненные ситуации (серьезный разлад в семье, развод или разлука);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ранее совершенные попытки покончить с собой;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давление со стороны педагогов, родителей, других взрослых;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давление со стороны сверстников;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смерть близкого человека;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потеря социального статуса в коллективе, изоляция от социального окружения;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боязнь ответственности за совершенный поступок;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• слабое физическое развитие или приобретенный физический дефект (например, вследствие автокатастрофы).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4653136"/>
            <a:ext cx="75243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Многие люди имеют неправильное представление о 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суицидентах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поэтому часто упускают момент помощи, в которой нуждается человек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Профилактику необходимо начинать с развенчания мифов, объясняющих действия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суицидентов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25144"/>
            <a:ext cx="504056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83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0"/>
            <a:ext cx="3692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Мифы и факты о самоубийстве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32658"/>
          <a:ext cx="9144000" cy="6525342"/>
        </p:xfrm>
        <a:graphic>
          <a:graphicData uri="http://schemas.openxmlformats.org/drawingml/2006/table">
            <a:tbl>
              <a:tblPr/>
              <a:tblGrid>
                <a:gridCol w="4355976"/>
                <a:gridCol w="4788024"/>
              </a:tblGrid>
              <a:tr h="374639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40E0E"/>
                          </a:solidFill>
                          <a:latin typeface="Arial"/>
                          <a:ea typeface="Arial"/>
                          <a:cs typeface="Times New Roman"/>
                        </a:rPr>
                        <a:t>Миф</a:t>
                      </a: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40E0E"/>
                          </a:solidFill>
                          <a:latin typeface="Arial"/>
                          <a:ea typeface="Arial"/>
                          <a:cs typeface="Times New Roman"/>
                        </a:rPr>
                        <a:t>Факт</a:t>
                      </a: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878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Самоубийство совершается в основном психически ненормальными людьми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Большинство из самоубийц — практически здоровые люди, попавшие в острую психотравмирующую ситуацию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94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Предотвратить самоубийство невозможно — тот, кто решился на такой шаг, рано или поздно сделает это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Возможность оказания помощи определяется потребностью </a:t>
                      </a:r>
                      <a:r>
                        <a:rPr lang="ru-RU" sz="1200" b="1" dirty="0" err="1">
                          <a:latin typeface="Arial"/>
                          <a:ea typeface="Arial"/>
                          <a:cs typeface="Times New Roman"/>
                        </a:rPr>
                        <a:t>суицидента</a:t>
                      </a: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 в душевной теплоте, его желанием быть выслушанным и понятым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78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Человек, который открыто сообщает о желании покончить с собой, никогда не совершит самоубийство</a:t>
                      </a:r>
                      <a:endParaRPr lang="ru-RU" sz="12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Из десяти человек, покончивших с собою, восемь вполне определенно сообщали о своих намерениях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94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Если загрузить человека работой (учебой), то ему некогда будет думать о самоубийстве</a:t>
                      </a:r>
                      <a:endParaRPr lang="ru-RU" sz="12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Чрезмерные нагрузки могут привести к истощению организма и еще больше повысить вероятность суицидальной попытки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69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Предвидеть попытку суицида невозможно</a:t>
                      </a:r>
                      <a:endParaRPr lang="ru-RU" sz="12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Заглянуть в душу очень сложно, но возможности для этого имеются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242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Существует психологический тип людей, склонных к совершению самоубийства</a:t>
                      </a:r>
                      <a:endParaRPr lang="ru-RU" sz="12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Люди совершают самоубийство независимо от принадлежности к тому или иному психологическому типу. Реальность суицидального намерения зависит от силы психотравмирующей ситуации и ее восприятия в качестве непереносимой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445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Не существует признаков, указывающих на то, что человек решился на самоубийство</a:t>
                      </a:r>
                      <a:endParaRPr lang="ru-RU" sz="12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Самоубийству предшествует необычное для данного человека поведение. Необходимо знать, какие действия и высказывания служат сигналом о готовности к суициду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94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Решение о самоубийстве приходит внезапно, без предварительной подготовки</a:t>
                      </a:r>
                      <a:endParaRPr lang="ru-RU" sz="12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Суицидальный кризис может продолжаться несколько недель и даже месяцев в зависимости от длительности </a:t>
                      </a:r>
                      <a:r>
                        <a:rPr lang="ru-RU" sz="1200" b="1" dirty="0" err="1">
                          <a:latin typeface="Arial"/>
                          <a:ea typeface="Arial"/>
                          <a:cs typeface="Times New Roman"/>
                        </a:rPr>
                        <a:t>психотравматизации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431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Улучшение, наступающее после суицидального кризиса, означает, что угроза самоубийства прошла</a:t>
                      </a:r>
                      <a:endParaRPr lang="ru-RU" sz="12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Большинство самоубийств происходит в течение примерно трех месяцев после начала «улучшения», когда у человека появляется энергия для воплощения своих мыслей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78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Человек, совершивший попытку самоубийства, никогда не повторит ее снова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Риск повторного суицида наиболее высок в первые месяцы после неудачной попытки</a:t>
                      </a:r>
                      <a:endParaRPr lang="ru-RU" sz="12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0828" marR="10828" marT="10828" marB="108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14724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475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Словесные признаки суицидального поведения детей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475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Прямые, явные высказывания о смерти типа: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«Я больше так не могу»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508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Косвенные намеки о своем намерении: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«Я больше не буду ни для кого проблемой», «Тебе больше не придется обо мне волноваться», «Я никому не нужен», «Всем будет лучше без меня»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91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Жалобы на жизнь, никчемность и ненужность, выражения типа: 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Мне все надоело», «Они пожалеют, когда я уйду»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75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Шутки на тему самоубийства; разговоры, касающиеся вопросов смерти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508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Размышления на тему суицида могут приобрести художественное оформление (увлечение стихами, музыкой, рисунками, иллюстрирующими депрессивное настроение)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75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Жалобы на физическое недомогание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75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Записки об уходе из жизни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75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Многозначительное прощание с другими людьми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836712"/>
          <a:ext cx="8784976" cy="5676234"/>
        </p:xfrm>
        <a:graphic>
          <a:graphicData uri="http://schemas.openxmlformats.org/drawingml/2006/table">
            <a:tbl>
              <a:tblPr/>
              <a:tblGrid>
                <a:gridCol w="2023524"/>
                <a:gridCol w="3380726"/>
                <a:gridCol w="3380726"/>
              </a:tblGrid>
              <a:tr h="494952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40E0E"/>
                          </a:solidFill>
                          <a:latin typeface="Arial"/>
                          <a:ea typeface="Arial"/>
                          <a:cs typeface="Times New Roman"/>
                        </a:rPr>
                        <a:t>Если </a:t>
                      </a:r>
                      <a:r>
                        <a:rPr lang="ru-RU" sz="2000" b="1" dirty="0" smtClean="0">
                          <a:solidFill>
                            <a:srgbClr val="C40E0E"/>
                          </a:solidFill>
                          <a:latin typeface="Arial"/>
                          <a:ea typeface="Arial"/>
                          <a:cs typeface="Times New Roman"/>
                        </a:rPr>
                        <a:t>Вы</a:t>
                      </a:r>
                      <a:r>
                        <a:rPr lang="ru-RU" sz="2000" b="1" dirty="0">
                          <a:solidFill>
                            <a:srgbClr val="C40E0E"/>
                          </a:solidFill>
                          <a:latin typeface="Arial"/>
                          <a:ea typeface="Arial"/>
                          <a:cs typeface="Times New Roman"/>
                        </a:rPr>
                        <a:t> слышите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40E0E"/>
                          </a:solidFill>
                          <a:latin typeface="Arial"/>
                          <a:ea typeface="Arial"/>
                          <a:cs typeface="Times New Roman"/>
                        </a:rPr>
                        <a:t>Обязательно скажите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40E0E"/>
                          </a:solidFill>
                          <a:latin typeface="Arial"/>
                          <a:ea typeface="Arial"/>
                          <a:cs typeface="Times New Roman"/>
                        </a:rPr>
                        <a:t>Не говорите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0148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«Ненавижу школу…»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«Что происходит у </a:t>
                      </a:r>
                      <a:r>
                        <a:rPr lang="ru-RU" sz="1800" b="1" u="none" dirty="0">
                          <a:latin typeface="Arial"/>
                          <a:ea typeface="Arial"/>
                          <a:cs typeface="Times New Roman"/>
                        </a:rPr>
                        <a:t>нас</a:t>
                      </a: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? Из-за чего ты себя так чувствуешь?»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«Когда я был(а) в твоем возрасте… Да ты просто лентяй!..»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541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</a:t>
                      </a:r>
                      <a:r>
                        <a:rPr lang="ru-RU" sz="1800" b="1" dirty="0" smtClean="0">
                          <a:latin typeface="Arial"/>
                          <a:ea typeface="Arial"/>
                          <a:cs typeface="Times New Roman"/>
                        </a:rPr>
                        <a:t>Всё </a:t>
                      </a: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кажется таким безнадежным…»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«Иногда все мы чувствуем себя подавленными. Давай подумаем, какие </a:t>
                      </a:r>
                      <a:r>
                        <a:rPr lang="ru-RU" sz="1800" b="1" u="none" dirty="0">
                          <a:latin typeface="Arial"/>
                          <a:ea typeface="Arial"/>
                          <a:cs typeface="Times New Roman"/>
                        </a:rPr>
                        <a:t>у нас </a:t>
                      </a: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проблемы и какую из них надо решить в первую очередь» 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«Подумай о тех, кому еще хуже, чем тебе»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344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Arial"/>
                          <a:cs typeface="Times New Roman"/>
                        </a:rPr>
                        <a:t>«Всем было бы лучше без меня!»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«Ты очень много значишь для нас. Меня беспокоит твое настроение. Скажи, что происходит?»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«Не говори глупостей. Давай поговорим о чем-нибудь другом»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344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Arial"/>
                          <a:cs typeface="Times New Roman"/>
                        </a:rPr>
                        <a:t>«Вы не понимаете меня!»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Arial"/>
                          <a:cs typeface="Times New Roman"/>
                        </a:rPr>
                        <a:t>«Расскажи мне, как ты себя чувствуешь. Я действительно хочу знать и постараюсь понять тебя» 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«Кто может понять молодежь в наши дни!»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148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Arial"/>
                          <a:cs typeface="Times New Roman"/>
                        </a:rPr>
                        <a:t>«Я совершил ужасный поступок»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Arial"/>
                          <a:cs typeface="Times New Roman"/>
                        </a:rPr>
                        <a:t>«Давай сядем и поговорим об этом»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«Что посеешь, </a:t>
                      </a:r>
                      <a:r>
                        <a:rPr lang="ru-RU" sz="1800" b="1" dirty="0" smtClean="0">
                          <a:latin typeface="Arial"/>
                          <a:ea typeface="Arial"/>
                          <a:cs typeface="Times New Roman"/>
                        </a:rPr>
                        <a:t>то</a:t>
                      </a: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 и пожнешь!»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148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Arial"/>
                          <a:cs typeface="Times New Roman"/>
                        </a:rPr>
                        <a:t>«А если у меня не получится…»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Arial"/>
                          <a:cs typeface="Times New Roman"/>
                        </a:rPr>
                        <a:t>«Если не получится, я буду знать, что ты сделал все возможное»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Arial"/>
                          <a:cs typeface="Times New Roman"/>
                        </a:rPr>
                        <a:t>«Если не получится — значит, ты недостаточно старался!»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18864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Правила поведения с ребенком, склонным к суициду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422103"/>
              </p:ext>
            </p:extLst>
          </p:nvPr>
        </p:nvGraphicFramePr>
        <p:xfrm>
          <a:off x="0" y="-1"/>
          <a:ext cx="9132607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2607"/>
              </a:tblGrid>
              <a:tr h="424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Поведенческие признаки суицидального поведения детей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 печали, подавленности, тревоги, сопровождающееся плачем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769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Потеря интереса к жизни, любимым занятиям, отсутствие мотивации на решение жизненных задач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03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Беспокойство, раздражительность, угрюмость, замкнутость, фиксация внимания на примерах самоубийства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03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межличностных отношений (сужение круга контактов в коллективе, стремление к уединению)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03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Перепады настроения, характеризующиеся то состоянием внезапной эйфории, то приступом отчаяния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153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двигательной активности у людей активных, подвижных и общительных. Возбужденное поведение и повышенная активность у малоподвижных и молчаливых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03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Перемены в школьных привычках (пропуски занятий в школе, невыполнение домашнего задания, избегание общения с одноклассниками)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769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 притязаний (высокая критичность к себе и своим поступкам)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5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754559"/>
              </p:ext>
            </p:extLst>
          </p:nvPr>
        </p:nvGraphicFramePr>
        <p:xfrm>
          <a:off x="0" y="27299"/>
          <a:ext cx="9144000" cy="6830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455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Ситуационные признаки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суицидального поведения детей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66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Активная предварительная подготовка, целенаправленный поиск средств самоубийства (накопление лекарственных средств, поиск отравляющих жидкостей и т. п.)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366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Внезапное проявление несвойственных черт (аккуратности, откровенности, щедрости), раздача личных вещей и т. п.; окончательное приведение в порядок дел, примирение с давними врагами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от совместных дел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Приобщение к ПАВ ( алкоголю, наркотикам и т.д.)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Излишний риск в поступках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10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изолированность (отсутствие друзей).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Нестабильное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окружение (серьезный кризис в семье)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планов на будущее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10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Ощущение себя жертвой насилия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(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физического,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т.д.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7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802</TotalTime>
  <Words>914</Words>
  <Application>Microsoft Office PowerPoint</Application>
  <PresentationFormat>Экран (4:3)</PresentationFormat>
  <Paragraphs>169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</dc:creator>
  <cp:lastModifiedBy>Николаева</cp:lastModifiedBy>
  <cp:revision>60</cp:revision>
  <cp:lastPrinted>2018-03-01T11:53:22Z</cp:lastPrinted>
  <dcterms:created xsi:type="dcterms:W3CDTF">2017-10-12T10:54:21Z</dcterms:created>
  <dcterms:modified xsi:type="dcterms:W3CDTF">2019-02-01T08:55:08Z</dcterms:modified>
</cp:coreProperties>
</file>