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6" r:id="rId3"/>
    <p:sldId id="283" r:id="rId4"/>
    <p:sldId id="304" r:id="rId5"/>
    <p:sldId id="286" r:id="rId6"/>
    <p:sldId id="305" r:id="rId7"/>
    <p:sldId id="306" r:id="rId8"/>
    <p:sldId id="297" r:id="rId9"/>
    <p:sldId id="307" r:id="rId10"/>
    <p:sldId id="308" r:id="rId11"/>
    <p:sldId id="298" r:id="rId12"/>
    <p:sldId id="299" r:id="rId13"/>
    <p:sldId id="309" r:id="rId14"/>
    <p:sldId id="258" r:id="rId15"/>
    <p:sldId id="259" r:id="rId16"/>
    <p:sldId id="311" r:id="rId17"/>
    <p:sldId id="310" r:id="rId18"/>
    <p:sldId id="313" r:id="rId19"/>
    <p:sldId id="312" r:id="rId20"/>
    <p:sldId id="314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4314" autoAdjust="0"/>
  </p:normalViewPr>
  <p:slideViewPr>
    <p:cSldViewPr snapToGrid="0">
      <p:cViewPr varScale="1">
        <p:scale>
          <a:sx n="61" d="100"/>
          <a:sy n="61" d="100"/>
        </p:scale>
        <p:origin x="-103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BF811-96E8-4FEC-8D62-BDDFD783D2E2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3FD00-5DAC-423E-801E-8C81F7563A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8384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3FD00-5DAC-423E-801E-8C81F7563AB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2619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A486D2A-B6CD-4DEA-87BF-7EFCFBB1585E}" type="slidenum">
              <a:rPr lang="ru-RU"/>
              <a:pPr eaLnBrk="1" hangingPunct="1"/>
              <a:t>8</a:t>
            </a:fld>
            <a:endParaRPr lang="ru-RU"/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993775" y="677863"/>
            <a:ext cx="4872038" cy="3444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539212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08371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68652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05912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25764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57532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523689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0087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35032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14830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03589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618316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C343C-1078-4879-BAD8-52D1CC0CFDE9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E6BE9-C788-409B-AC72-16CBEB541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1223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18" y="4594033"/>
            <a:ext cx="11898217" cy="226396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Завьялова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Марина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Павловна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Сызранского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межмуниципального отдела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ГБУЗ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«Самарский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областной центр медицинской профилактики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Центр общественного здоровья»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2020 год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6461" y="1689315"/>
            <a:ext cx="11486670" cy="2867187"/>
          </a:xfrm>
          <a:solidFill>
            <a:schemeClr val="accent6"/>
          </a:solidFill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Взрослым….о </a:t>
            </a:r>
            <a:r>
              <a:rPr lang="ru-RU" sz="4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подростковой</a:t>
            </a:r>
            <a:r>
              <a:rPr lang="ru-RU" sz="4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4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наркомании</a:t>
            </a:r>
            <a:br>
              <a:rPr lang="ru-RU" sz="4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4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endParaRPr lang="ru-RU" sz="44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74400" y="732489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14399" y="255435"/>
            <a:ext cx="109728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ГБУЗ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«Самарский областной центр медицинской профилактики 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 общественного здоровья»</a:t>
            </a:r>
          </a:p>
          <a:p>
            <a:pPr algn="ctr"/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Сызранский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межмуниципальный отдел</a:t>
            </a:r>
            <a:endParaRPr lang="ru-RU" dirty="0"/>
          </a:p>
        </p:txBody>
      </p:sp>
      <p:pic>
        <p:nvPicPr>
          <p:cNvPr id="1026" name="Picture 2" descr="C:\Users\Admin\Desktop\Логотип Центра медпроф. Самара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9315" y="261560"/>
            <a:ext cx="705328" cy="6373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465638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Стадии подростковой наркомании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4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Третья стадия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подростковой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наркомании – развитие 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психической зависимости.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 слишком долгом перерыве между приемами подросток чувствует раздражительность, тревогу и беспокойство. Теперь поводом для дальнейших употреблений становится не только эйфория, но и потребность устранить неприятные ощущения.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75336" y="1825625"/>
            <a:ext cx="5734371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Четвертая  стадия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подростковой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наркомании – возникновение </a:t>
            </a:r>
            <a:r>
              <a:rPr lang="ru-RU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физической зависимости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. При отмене наркотического препарата возникают очень неприятные, порой болезненные вегетативные и соматические симптомы (ломка). Проявления абстинентного синдрома зависят от характера употребляемого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психоактивного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вещества.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38455" y="-69294"/>
            <a:ext cx="11583035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Психическая зависимость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Виды наркоман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" y="1794510"/>
            <a:ext cx="4062095" cy="42748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572000" y="1268016"/>
            <a:ext cx="74523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Психическая зависимость 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это 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навязчивое влечение к психоактивному веществу и способность достижения состояния психического комфорта в предмете влечения.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Психическое влечение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выражается: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 постоянных мыслях о наркотике, подъеме настроения в предвкушении приема, подавленности,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неудовлетворенности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 отсутствии наркотика.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определяет настроение, эмоциональный фон, взгляд на мир. Человек начинает неадекватно положительно оценивать все, что связано с наркотиками, и чрезмерно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отрицательно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воспринимать то, что мешает наркотизации. 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снижается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ценность прежних интересов. Психическое влечение перестраивает жизненные интересы, отношения с другими людьми, меняет социальную ориентацию личности, он ищет компанию, где употребляют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наркотики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52638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015" y="0"/>
            <a:ext cx="11754485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Физическая зависимость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49190" y="1216900"/>
            <a:ext cx="71094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latin typeface="Arial" panose="020B0604020202020204" pitchFamily="34" charset="0"/>
            </a:endParaRPr>
          </a:p>
          <a:p>
            <a:r>
              <a:rPr lang="ru-RU" sz="2000" b="1" dirty="0" smtClean="0">
                <a:latin typeface="Arial" panose="020B0604020202020204" pitchFamily="34" charset="0"/>
              </a:rPr>
              <a:t>Синдром </a:t>
            </a:r>
            <a:r>
              <a:rPr lang="ru-RU" sz="2000" b="1" dirty="0" smtClean="0">
                <a:latin typeface="Arial" panose="020B0604020202020204" pitchFamily="34" charset="0"/>
              </a:rPr>
              <a:t>физической зависимости</a:t>
            </a:r>
            <a:r>
              <a:rPr lang="ru-RU" sz="2000" b="1" dirty="0">
                <a:latin typeface="Arial" panose="020B0604020202020204" pitchFamily="34" charset="0"/>
              </a:rPr>
              <a:t> — </a:t>
            </a:r>
            <a:r>
              <a:rPr lang="ru-RU" sz="2000" b="1" dirty="0" smtClean="0">
                <a:latin typeface="Arial" panose="020B0604020202020204" pitchFamily="34" charset="0"/>
              </a:rPr>
              <a:t> синдром зависимости, возникающий </a:t>
            </a:r>
            <a:r>
              <a:rPr lang="ru-RU" sz="2000" b="1" dirty="0">
                <a:latin typeface="Arial" panose="020B0604020202020204" pitchFamily="34" charset="0"/>
              </a:rPr>
              <a:t>при длительном употреблении  </a:t>
            </a:r>
            <a:r>
              <a:rPr lang="ru-RU" sz="2000" b="1" dirty="0" err="1" smtClean="0">
                <a:latin typeface="Arial" panose="020B0604020202020204" pitchFamily="34" charset="0"/>
              </a:rPr>
              <a:t>психоактивных</a:t>
            </a:r>
            <a:r>
              <a:rPr lang="ru-RU" sz="2000" b="1" dirty="0" smtClean="0">
                <a:latin typeface="Arial" panose="020B0604020202020204" pitchFamily="34" charset="0"/>
              </a:rPr>
              <a:t> веществ, для </a:t>
            </a:r>
            <a:r>
              <a:rPr lang="ru-RU" sz="2000" b="1" dirty="0">
                <a:latin typeface="Arial" panose="020B0604020202020204" pitchFamily="34" charset="0"/>
              </a:rPr>
              <a:t>которого характерны возрастание </a:t>
            </a:r>
            <a:r>
              <a:rPr lang="ru-RU" sz="2000" b="1" dirty="0" smtClean="0">
                <a:latin typeface="Arial" panose="020B0604020202020204" pitchFamily="34" charset="0"/>
              </a:rPr>
              <a:t>толерантности к </a:t>
            </a:r>
            <a:r>
              <a:rPr lang="ru-RU" sz="2000" b="1" dirty="0">
                <a:latin typeface="Arial" panose="020B0604020202020204" pitchFamily="34" charset="0"/>
              </a:rPr>
              <a:t>этим веществам и развитие </a:t>
            </a:r>
            <a:r>
              <a:rPr lang="ru-RU" sz="2000" b="1" dirty="0" smtClean="0">
                <a:latin typeface="Arial" panose="020B0604020202020204" pitchFamily="34" charset="0"/>
              </a:rPr>
              <a:t>абстинентного синдрома (ломки)</a:t>
            </a:r>
            <a:r>
              <a:rPr lang="ru-RU" sz="2000" b="1" dirty="0">
                <a:latin typeface="Arial" panose="020B0604020202020204" pitchFamily="34" charset="0"/>
              </a:rPr>
              <a:t> при резком прекращении их употребления.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83445" y="3471620"/>
            <a:ext cx="7108556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Arial, Helvetica, sans-serif"/>
              </a:rPr>
              <a:t>  </a:t>
            </a:r>
            <a:endParaRPr lang="ru-RU" dirty="0" smtClean="0">
              <a:solidFill>
                <a:srgbClr val="000000"/>
              </a:solidFill>
              <a:latin typeface="Arial, Helvetica, sans-serif"/>
            </a:endParaRP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Ломка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от слова «ломать». Без наркотика возникает боль. При ломке у наркомана нет локализации боли, все болит: мышцы, голова, желудок, суставы. Суставная боль такая сильная, как будто кости ломаются. </a:t>
            </a:r>
            <a:endParaRPr lang="ru-RU" sz="2400" b="1" i="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 Галлюциногены (псилоцибин, сальвия, аяуаска)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15" y="1475146"/>
            <a:ext cx="4568825" cy="50006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951586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926" y="157225"/>
            <a:ext cx="11826471" cy="132556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Токсическое воздействие </a:t>
            </a:r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наркотиков на организм подростка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440624" y="1764379"/>
            <a:ext cx="8609773" cy="524049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Наркотические препараты крайне негативно влияют на незрелую репродуктивную систему подростка. У каждой третьей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девочки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прекращаются менструации, в остальных случаях, как правило, наблюдаются нарушения менструального цикла.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подростковой наркомании, как у девочек, так и у мальчиков, возникают патологические изменения, приводящие к бесплодию и увеличивающие риск развития уродств плода.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Из-за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расстройств белкового обмена нарушается нормальный рост мышц. В результате интоксикации возникают поражения печени и неврологические расстройства.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Страдает психика, волевая и эмоциональная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сфера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Характерная для подростковой наркомании неразборчивость при выборе половых партнеров оборачивается нежелательными беременностями, распространением сифилиса, ВИЧ, гонореи и других инфекций, передающихся половым путем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26" y="1764378"/>
            <a:ext cx="3154705" cy="41094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764410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672" y="-1115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Центральные нервные реакции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8" y="1259754"/>
            <a:ext cx="4259702" cy="5141048"/>
          </a:xfrm>
        </p:spPr>
      </p:pic>
      <p:sp>
        <p:nvSpPr>
          <p:cNvPr id="5" name="Прямоугольник 4"/>
          <p:cNvSpPr/>
          <p:nvPr/>
        </p:nvSpPr>
        <p:spPr>
          <a:xfrm>
            <a:off x="4343400" y="917912"/>
            <a:ext cx="78486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Возникают зрительные и слуховые галлюцинации.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закрытых глазах у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подростка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наблюдаются непонятные образы, визуальные эффекты, могут слышаться потусторонние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голоса.</a:t>
            </a: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Эти галлюцинации </a:t>
            </a: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могут вызвать у </a:t>
            </a:r>
            <a:r>
              <a:rPr 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него суицидальное поведение: </a:t>
            </a: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желание выпрыгнуть из окна высотного здания или броситься под </a:t>
            </a:r>
            <a:r>
              <a:rPr 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колеса.</a:t>
            </a: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Нарушение сознания и мышления.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После употребления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наркотиков наблюдаются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резкие изменения в мыслительном процессе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теряется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грань между реальностью и иллюзиями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Амнезия.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После того, как состояние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наркотического опьянения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проходит,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подросток не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может вспомнить, что он делал, и что в это время происходило вокруг.</a:t>
            </a:r>
            <a:endParaRPr lang="ru-RU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Неосознанные действия.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Некоторые могут совершать бессознательные действия: ходить из стороны в сторону, при этом постоянно натыкаться на окружающие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предметы, могут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падать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, спокойно лежать, метаться как эпилептик, при этом боль не ощущается и отказывает инстинкт самосохранения. </a:t>
            </a:r>
          </a:p>
        </p:txBody>
      </p:sp>
    </p:spTree>
    <p:extLst>
      <p:ext uri="{BB962C8B-B14F-4D97-AF65-F5344CB8AC3E}">
        <p14:creationId xmlns="" xmlns:p14="http://schemas.microsoft.com/office/powerpoint/2010/main" val="32078291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1716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Родителям - признаки подростковой наркомании: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03336"/>
            <a:ext cx="10515600" cy="4673627"/>
          </a:xfrm>
        </p:spPr>
        <p:txBody>
          <a:bodyPr>
            <a:noAutofit/>
          </a:bodyPr>
          <a:lstStyle/>
          <a:p>
            <a:pPr lvl="0" fontAlgn="base"/>
            <a:r>
              <a:rPr lang="ru-RU" sz="1600" b="1" dirty="0">
                <a:latin typeface="Arial" pitchFamily="34" charset="0"/>
                <a:cs typeface="Arial" pitchFamily="34" charset="0"/>
              </a:rPr>
              <a:t>Нарастающая скрытность ребенка (возможно, без ухудшения отношений с родителями). Часто она сопровождается учащением и увеличением времени «гуляний», когда ребенок уходит из дома в то время, которое раньше проводил в семье или за уроками.</a:t>
            </a:r>
          </a:p>
          <a:p>
            <a:pPr lvl="0" fontAlgn="base"/>
            <a:r>
              <a:rPr lang="ru-RU" sz="1600" b="1" dirty="0">
                <a:latin typeface="Arial" pitchFamily="34" charset="0"/>
                <a:cs typeface="Arial" pitchFamily="34" charset="0"/>
              </a:rPr>
              <a:t>Возможно, ребенок слишком поздно ложится спать и все дольше залеживается в постели с утра.</a:t>
            </a:r>
          </a:p>
          <a:p>
            <a:pPr lvl="0" fontAlgn="base"/>
            <a:r>
              <a:rPr lang="ru-RU" sz="1600" b="1" dirty="0">
                <a:latin typeface="Arial" pitchFamily="34" charset="0"/>
                <a:cs typeface="Arial" pitchFamily="34" charset="0"/>
              </a:rPr>
              <a:t>Падает интерес к учебе или к привычным увлечениям и хобби, может быть, родители узнают о прогулах школьных занятий.</a:t>
            </a:r>
          </a:p>
          <a:p>
            <a:pPr lvl="0" fontAlgn="base"/>
            <a:r>
              <a:rPr lang="ru-RU" sz="1600" b="1" dirty="0">
                <a:latin typeface="Arial" pitchFamily="34" charset="0"/>
                <a:cs typeface="Arial" pitchFamily="34" charset="0"/>
              </a:rPr>
              <a:t>Снижается успеваемость.</a:t>
            </a:r>
          </a:p>
          <a:p>
            <a:pPr lvl="0" fontAlgn="base"/>
            <a:r>
              <a:rPr lang="ru-RU" sz="1600" b="1" dirty="0">
                <a:latin typeface="Arial" pitchFamily="34" charset="0"/>
                <a:cs typeface="Arial" pitchFamily="34" charset="0"/>
              </a:rPr>
              <a:t>Зато увеличиваются финансовые запросы, и молодой человек активно ищет пути их удовлетворения, выпрашивая деньги во все возрастающих количествах (если начинают пропадать деньги из родительских кошельков или ценные вещи из дома - это очень тревожный признак!).</a:t>
            </a:r>
          </a:p>
          <a:p>
            <a:pPr lvl="0" fontAlgn="base"/>
            <a:r>
              <a:rPr lang="ru-RU" sz="1600" b="1" dirty="0">
                <a:latin typeface="Arial" pitchFamily="34" charset="0"/>
                <a:cs typeface="Arial" pitchFamily="34" charset="0"/>
              </a:rPr>
              <a:t>Появляются 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новые подозрительные друзья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 (но вначале молодой человек обычно встречается с весьма приличными на вид наркоманами) или поведение старых приятелей становится подозрительным. Разговоры с ними ведутся шепотом, непонятными фразами или в уединении.</a:t>
            </a:r>
          </a:p>
          <a:p>
            <a:pPr lvl="0" fontAlgn="base"/>
            <a:r>
              <a:rPr lang="ru-RU" sz="1600" b="1" dirty="0">
                <a:latin typeface="Arial" pitchFamily="34" charset="0"/>
                <a:cs typeface="Arial" pitchFamily="34" charset="0"/>
              </a:rPr>
              <a:t>Настроение ребенка - это очень важный признак - меняется по непонятным причинам, очень быстро и часто не соответствует ситуации: добродушие и вялость в скандале или, наоборот, раздражительность в спокойной ситуации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pPr lvl="0" fontAlgn="base"/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94524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Родителям - признаки подростковой наркомании: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Вы можете заметить следы инъекций (т.е. уколов) по ходу вен на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руках.</a:t>
            </a:r>
          </a:p>
          <a:p>
            <a:pPr>
              <a:buNone/>
            </a:pP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Внезапно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появившаяся привычка всегда, вне зависимости от погоды, носить одежду с длинными руками, а также ухудшение внешнего вида: ощущение общей неряшливости, отечность кистей рук, сухость волос, бледный или сероватый оттенок кожи. 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 разговорах с друзьями ребенок, страдающий подростковой наркоманией, может употреблять такие слова, как «космос», «мулька», «эфенди», «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джеф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», «коктейль», «винт», «лошадка», «кислота», «марафет», «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терьяк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», «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султыга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», «чек», «соломка», «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химка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», «опилки», «травка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»…</a:t>
            </a:r>
          </a:p>
          <a:p>
            <a:pPr>
              <a:buNone/>
            </a:pP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 мусорном ведре, ящиках стола, сумке и карманах ребенка, страдающего подростковой наркоманией, можно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обнаружить </a:t>
            </a: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пакетики </a:t>
            </a: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из фольги или полиэтилена с субстанцией зеленоватого, </a:t>
            </a: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зеленовато-желтого</a:t>
            </a: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зеленовато-коричневого </a:t>
            </a: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цветов с тяжелым травяным запахом (</a:t>
            </a:r>
            <a:r>
              <a:rPr lang="ru-RU" sz="16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спайс</a:t>
            </a: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),</a:t>
            </a: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коробочки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с маком (цельным или измельченным, в виде светло-коричневой массы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смолообразное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коричневое вещество (опий), зеленоватые бруски или комочки с пряным запахом (гашиш), зеленоватую измельченную массу с пряным запахом (марихуана), различные лекарственные препараты в порошках, флаконах и ампулах. 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Что необходимо делать?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37288" y="1825625"/>
            <a:ext cx="9416511" cy="435133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Подростковая наркомания </a:t>
            </a:r>
            <a:r>
              <a:rPr lang="ru-RU" dirty="0" smtClean="0"/>
              <a:t>– это хроническая болезнь, которая на сегодняшний день очень трудно поддается </a:t>
            </a:r>
            <a:r>
              <a:rPr lang="ru-RU" dirty="0" smtClean="0"/>
              <a:t>лечению (процент </a:t>
            </a:r>
            <a:r>
              <a:rPr lang="ru-RU" dirty="0" smtClean="0"/>
              <a:t>вылеченных – не более </a:t>
            </a:r>
            <a:r>
              <a:rPr lang="ru-RU" dirty="0" smtClean="0"/>
              <a:t>3-5%) 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u="sng" dirty="0" smtClean="0"/>
              <a:t>Что </a:t>
            </a:r>
            <a:r>
              <a:rPr lang="ru-RU" b="1" u="sng" dirty="0" smtClean="0"/>
              <a:t>же можно сделать? </a:t>
            </a:r>
            <a:r>
              <a:rPr lang="ru-RU" dirty="0" smtClean="0"/>
              <a:t>Ответ только один: все возможное, чтобы не заболеть. В медицине это называется профилактикой заболевания.</a:t>
            </a:r>
          </a:p>
          <a:p>
            <a:pPr>
              <a:buNone/>
            </a:pPr>
            <a:r>
              <a:rPr lang="ru-RU" dirty="0" smtClean="0"/>
              <a:t>	Мы </a:t>
            </a:r>
            <a:r>
              <a:rPr lang="ru-RU" dirty="0" smtClean="0"/>
              <a:t>должны так рассказать детям о наркотиках, чтобы они действительно поняли, чем наркотики опасны.</a:t>
            </a:r>
          </a:p>
          <a:p>
            <a:pPr>
              <a:buNone/>
            </a:pPr>
            <a:r>
              <a:rPr lang="ru-RU" dirty="0" smtClean="0"/>
              <a:t>	«</a:t>
            </a:r>
            <a:r>
              <a:rPr lang="ru-RU" dirty="0" smtClean="0"/>
              <a:t>Должны… А как это сделать, где найти такие слова, чтобы дети действительно стали бояться наркотиков?» </a:t>
            </a:r>
            <a:r>
              <a:rPr lang="ru-RU" dirty="0" smtClean="0"/>
              <a:t>Это как раз самое сложное самое </a:t>
            </a:r>
            <a:r>
              <a:rPr lang="ru-RU" dirty="0" smtClean="0"/>
              <a:t>сложное – найти нужные слова. И задача этой </a:t>
            </a:r>
            <a:r>
              <a:rPr lang="ru-RU" dirty="0" smtClean="0"/>
              <a:t>презентации – </a:t>
            </a:r>
            <a:r>
              <a:rPr lang="ru-RU" dirty="0" smtClean="0"/>
              <a:t>помочь </a:t>
            </a:r>
            <a:r>
              <a:rPr lang="ru-RU" dirty="0" smtClean="0"/>
              <a:t>взрослым в этом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На сегодняшний день защита </a:t>
            </a:r>
            <a:r>
              <a:rPr lang="ru-RU" dirty="0" smtClean="0"/>
              <a:t>от наркотиков только одна </a:t>
            </a:r>
            <a:r>
              <a:rPr lang="ru-RU" b="1" dirty="0" smtClean="0"/>
              <a:t>– </a:t>
            </a:r>
            <a:r>
              <a:rPr lang="ru-RU" dirty="0" smtClean="0"/>
              <a:t>ЗНАНИЯ, реальные научные знания, основанные на данных современной биологии и </a:t>
            </a:r>
            <a:r>
              <a:rPr lang="ru-RU" dirty="0" smtClean="0"/>
              <a:t>медицины. Подростки, </a:t>
            </a:r>
            <a:r>
              <a:rPr lang="ru-RU" dirty="0" smtClean="0"/>
              <a:t>которые принимают наркотики, практически ничего не знают о механизмах их действия.</a:t>
            </a:r>
          </a:p>
          <a:p>
            <a:endParaRPr lang="ru-RU" dirty="0"/>
          </a:p>
        </p:txBody>
      </p:sp>
      <p:pic>
        <p:nvPicPr>
          <p:cNvPr id="5" name="Содержимое 3" descr="http://obchin.luban.edu.by/ru/sm_full.aspx?guid=917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050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Советы для взрослых</a:t>
            </a:r>
            <a:endParaRPr lang="ru-RU" b="1" dirty="0">
              <a:solidFill>
                <a:srgbClr val="C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456841"/>
            <a:ext cx="10515600" cy="472012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- Рассказывайте </a:t>
            </a:r>
            <a:r>
              <a:rPr lang="ru-RU" dirty="0" smtClean="0"/>
              <a:t>детям и подросткам о вреде </a:t>
            </a:r>
            <a:r>
              <a:rPr lang="ru-RU" dirty="0" smtClean="0"/>
              <a:t>наркотиков.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Используйте все возможности для разговора о наркотиках, которые возникают сами собой (например, телевидение, фильмы, газеты).</a:t>
            </a:r>
          </a:p>
          <a:p>
            <a:pPr>
              <a:buNone/>
            </a:pPr>
            <a:r>
              <a:rPr lang="ru-RU" dirty="0" smtClean="0"/>
              <a:t>- Спросите, что они думают о наркотиках.</a:t>
            </a:r>
          </a:p>
          <a:p>
            <a:pPr>
              <a:buNone/>
            </a:pPr>
            <a:r>
              <a:rPr lang="ru-RU" dirty="0" smtClean="0"/>
              <a:t>- Не читайте наставлений, но расскажите детям о своей позиции по отношению к наркотикам.</a:t>
            </a:r>
          </a:p>
          <a:p>
            <a:pPr>
              <a:buNone/>
            </a:pPr>
            <a:r>
              <a:rPr lang="ru-RU" dirty="0" smtClean="0"/>
              <a:t>- Расскажите им об опасностях, которым они себя подвергают в случае употребления наркотиков.</a:t>
            </a:r>
          </a:p>
          <a:p>
            <a:pPr>
              <a:buNone/>
            </a:pPr>
            <a:r>
              <a:rPr lang="ru-RU" dirty="0" smtClean="0"/>
              <a:t>- Убедитесь, что они понимают: что бы ни случилось, они могут прийти к вам за спокойной, мудрой помощью и советом.</a:t>
            </a:r>
          </a:p>
          <a:p>
            <a:pPr>
              <a:buNone/>
            </a:pPr>
            <a:r>
              <a:rPr lang="ru-RU" dirty="0" smtClean="0"/>
              <a:t>- Поговорите с ними о давлении со стороны сверстников и разработайте тактику, как с этим разобраться. 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Памятка для родителей: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Как </a:t>
            </a:r>
            <a:r>
              <a:rPr lang="ru-RU" b="1" dirty="0" smtClean="0">
                <a:solidFill>
                  <a:srgbClr val="C00000"/>
                </a:solidFill>
              </a:rPr>
              <a:t>уберечь детей от наркотиков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3200" dirty="0" smtClean="0">
                <a:cs typeface="Arial" pitchFamily="34" charset="0"/>
              </a:rPr>
              <a:t>Невозможно </a:t>
            </a:r>
            <a:r>
              <a:rPr lang="ru-RU" sz="3200" dirty="0" smtClean="0">
                <a:cs typeface="Arial" pitchFamily="34" charset="0"/>
              </a:rPr>
              <a:t>изолировать ребенка от этой реальности, просто запретив употреблять наркотики, посещать дискотеки и гулять в определенных местах. Как же уберечь наших детей от этого зла? Лучший путь </a:t>
            </a:r>
            <a:r>
              <a:rPr lang="ru-RU" sz="3200" dirty="0" smtClean="0">
                <a:cs typeface="Arial" pitchFamily="34" charset="0"/>
              </a:rPr>
              <a:t>-  </a:t>
            </a:r>
            <a:r>
              <a:rPr lang="ru-RU" sz="3200" dirty="0" smtClean="0">
                <a:cs typeface="Arial" pitchFamily="34" charset="0"/>
              </a:rPr>
              <a:t>это сотрудничество с Вашим взрослеющим </a:t>
            </a:r>
            <a:r>
              <a:rPr lang="ru-RU" sz="3200" dirty="0" smtClean="0">
                <a:cs typeface="Arial" pitchFamily="34" charset="0"/>
              </a:rPr>
              <a:t>ребенком</a:t>
            </a:r>
            <a:r>
              <a:rPr lang="ru-RU" sz="3200" dirty="0" smtClean="0">
                <a:cs typeface="Arial" pitchFamily="34" charset="0"/>
              </a:rPr>
              <a:t>. </a:t>
            </a:r>
            <a:endParaRPr lang="ru-RU" sz="3200" dirty="0" smtClean="0"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cs typeface="Arial" pitchFamily="34" charset="0"/>
              </a:rPr>
              <a:t>Учитесь </a:t>
            </a:r>
            <a:r>
              <a:rPr lang="ru-RU" sz="3200" dirty="0" smtClean="0">
                <a:cs typeface="Arial" pitchFamily="34" charset="0"/>
              </a:rPr>
              <a:t>видеть мир его глазами. Для этого полезно вспомнить себя в таком же возрасте, свой первый контакт с алкоголем, табаком. </a:t>
            </a:r>
            <a:endParaRPr lang="ru-RU" sz="3200" dirty="0" smtClean="0"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cs typeface="Arial" pitchFamily="34" charset="0"/>
              </a:rPr>
              <a:t>Умейте </a:t>
            </a:r>
            <a:r>
              <a:rPr lang="ru-RU" sz="3200" dirty="0" smtClean="0">
                <a:cs typeface="Arial" pitchFamily="34" charset="0"/>
              </a:rPr>
              <a:t>слушать. Поймите, чем живет ваш ребенок, каковы его мысли, чувства</a:t>
            </a:r>
            <a:r>
              <a:rPr lang="ru-RU" sz="3200" dirty="0" smtClean="0"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cs typeface="Arial" pitchFamily="34" charset="0"/>
              </a:rPr>
              <a:t> </a:t>
            </a:r>
            <a:r>
              <a:rPr lang="ru-RU" sz="3200" dirty="0" smtClean="0">
                <a:cs typeface="Arial" pitchFamily="34" charset="0"/>
              </a:rPr>
              <a:t>Говорите о себе, чтобы ребенку было легче говорить о себе. </a:t>
            </a:r>
            <a:endParaRPr lang="ru-RU" sz="3200" dirty="0" smtClean="0"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cs typeface="Arial" pitchFamily="34" charset="0"/>
              </a:rPr>
              <a:t>Не </a:t>
            </a:r>
            <a:r>
              <a:rPr lang="ru-RU" sz="3200" dirty="0" smtClean="0">
                <a:cs typeface="Arial" pitchFamily="34" charset="0"/>
              </a:rPr>
              <a:t>запрещайте безапелляционно. Задавайте вопросы. Выражайте свое мнение</a:t>
            </a:r>
            <a:r>
              <a:rPr lang="ru-RU" sz="3200" dirty="0" smtClean="0"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cs typeface="Arial" pitchFamily="34" charset="0"/>
              </a:rPr>
              <a:t> </a:t>
            </a:r>
            <a:r>
              <a:rPr lang="ru-RU" sz="3200" dirty="0" smtClean="0">
                <a:cs typeface="Arial" pitchFamily="34" charset="0"/>
              </a:rPr>
              <a:t>Предоставьте ребенку знания о наркотиках, не избегая разговора о положительных моментах удовольствия от них. Вам необходимо помочь сделать ему правильный сознательный выбор между непродолжительным удовольствием и длительными необратимыми последствиями. </a:t>
            </a:r>
            <a:endParaRPr lang="ru-RU" sz="3200" dirty="0" smtClean="0"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cs typeface="Arial" pitchFamily="34" charset="0"/>
              </a:rPr>
              <a:t>Научите </a:t>
            </a:r>
            <a:r>
              <a:rPr lang="ru-RU" sz="3200" dirty="0" smtClean="0">
                <a:cs typeface="Arial" pitchFamily="34" charset="0"/>
              </a:rPr>
              <a:t>ребенка говорить «нет». Важно, чтобы он в семье имел это право. Тогда ему будет легче сопротивляться давлению сверстников, предлагающих наркотики. </a:t>
            </a:r>
            <a:endParaRPr lang="ru-RU" sz="3200" dirty="0" smtClean="0"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cs typeface="Arial" pitchFamily="34" charset="0"/>
              </a:rPr>
              <a:t>Разделяйте </a:t>
            </a:r>
            <a:r>
              <a:rPr lang="ru-RU" sz="3200" dirty="0" smtClean="0">
                <a:cs typeface="Arial" pitchFamily="34" charset="0"/>
              </a:rPr>
              <a:t>проблемы ребенка и оказывайте ему поддержку. Учите ребенка, как решать проблемы, а не избегать их. Если у него не получается самостоятельно, пройдите весь путь решения проблемы с ним вместе.</a:t>
            </a:r>
            <a:endParaRPr lang="ru-RU" sz="3200" dirty="0"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110" t="10954" r="4735" b="-10954"/>
          <a:stretch/>
        </p:blipFill>
        <p:spPr>
          <a:xfrm>
            <a:off x="250473" y="414820"/>
            <a:ext cx="5332180" cy="6841278"/>
          </a:xfrm>
        </p:spPr>
      </p:pic>
      <p:sp>
        <p:nvSpPr>
          <p:cNvPr id="5" name="Прямоугольник 4"/>
          <p:cNvSpPr/>
          <p:nvPr/>
        </p:nvSpPr>
        <p:spPr>
          <a:xfrm>
            <a:off x="6075948" y="1740383"/>
            <a:ext cx="5955631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 Российской Федерации среди всех наркозависимых:</a:t>
            </a:r>
            <a:endParaRPr lang="ru-RU" sz="2000" b="1" dirty="0" smtClean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20%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всех наркозависимых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-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это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школьники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;</a:t>
            </a:r>
            <a:endParaRPr lang="ru-RU" sz="2000" b="1" dirty="0" smtClean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60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% - молодежь в возрасте от 16 до 30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лет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;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20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% - это люди старше тридцати. </a:t>
            </a:r>
            <a:endParaRPr lang="ru-RU" sz="2000" b="1" dirty="0" smtClean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Средний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возраст начала приема наркотических веществ в нашей стране составляет 15 - 17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лет.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Один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наркозависимый привлекает к употреблению психотропных веществ 13 - 15 человек. </a:t>
            </a:r>
            <a:endParaRPr lang="ru-RU" sz="2000" b="1" dirty="0" smtClean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Каждый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год в РФ умирает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от наркомании 70- 80 тысяч человек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86718" y="414820"/>
            <a:ext cx="13532796" cy="132556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Проблема наркомании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41045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Спасибо за внимание!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https://zuzino.mos.ru/zhkkh-i-blagoustroystvo/%D0%BD%D0%B0%D1%80%D0%BA%D0%BE%D1%82%D0%B8%D0%BA%D0%B8%20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41722" y="2154264"/>
            <a:ext cx="6586780" cy="4045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630" y="143510"/>
            <a:ext cx="115443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психоактивных веществ (ПАВ)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03420" y="999745"/>
            <a:ext cx="7509510" cy="7307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Психоактивное вещество </a:t>
            </a: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— любое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вещество (или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смесь)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естественного или искусственного происхождения, которое влияет на функционирование 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центральной нервной системы,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приводя к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изменению психического состояния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иногда вплоть до 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изменёного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состояния сознания.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 ПАВ относятся: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Алкоголь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Никотин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Кофеин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Некоторые лекарства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Наркотики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Ингалянты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-это тоже ПАВ, так как действуют на работу мозга и изменяют состояние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человека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20"/>
              </a:lnSpc>
            </a:pPr>
            <a:endParaRPr lang="ru-RU" sz="1600" dirty="0" smtClean="0"/>
          </a:p>
          <a:p>
            <a:pPr>
              <a:lnSpc>
                <a:spcPts val="1920"/>
              </a:lnSpc>
            </a:pPr>
            <a:endParaRPr lang="ru-RU" sz="1600" dirty="0" smtClean="0"/>
          </a:p>
          <a:p>
            <a:pPr marL="285750" indent="-285750">
              <a:lnSpc>
                <a:spcPts val="1920"/>
              </a:lnSpc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>
              <a:lnSpc>
                <a:spcPts val="1920"/>
              </a:lnSpc>
            </a:pPr>
            <a:endParaRPr lang="ru-RU" sz="16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ts val="1920"/>
              </a:lnSpc>
            </a:pPr>
            <a:endParaRPr lang="ru-RU" sz="16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ts val="1920"/>
              </a:lnSpc>
            </a:pPr>
            <a:endParaRPr lang="ru-RU" sz="16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ts val="1920"/>
              </a:lnSpc>
            </a:pPr>
            <a:endParaRPr lang="ru-RU" sz="16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RU" sz="1400" dirty="0"/>
          </a:p>
        </p:txBody>
      </p:sp>
      <p:pic>
        <p:nvPicPr>
          <p:cNvPr id="6" name="Объект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" y="1616965"/>
            <a:ext cx="3931920" cy="44592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882809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slide-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6907" y="433953"/>
            <a:ext cx="10569845" cy="579636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65859" y="352387"/>
            <a:ext cx="6798481" cy="938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психоактивные вещества являются наркотиками, но все наркотики являются психоактивными веществами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Наркотики бывают двух видов: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естественного происхождения, известные с древности (марихуана, гашиш, опиум, конопля)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синтетические, т. е. созданные химическим путем (ЛСД,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экстази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амфетамины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барбитураты,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спайсы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соли)</a:t>
            </a:r>
          </a:p>
          <a:p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Синтетические наркотики представляют для общества наибольшую угрозу, так как по стоимости они более доступны для молодежи. К тому же синтетические психотропные вещества оказывают на организм более выраженное разрушительное воздействие, чем природные.</a:t>
            </a:r>
            <a:endPara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Объект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60" y="3621076"/>
            <a:ext cx="3719594" cy="2719879"/>
          </a:xfrm>
          <a:prstGeom prst="rect">
            <a:avLst/>
          </a:prstGeom>
        </p:spPr>
      </p:pic>
      <p:pic>
        <p:nvPicPr>
          <p:cNvPr id="36866" name="Picture 2" descr="Виды наркотико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2956" y="588936"/>
            <a:ext cx="3642102" cy="24629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956563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629" y="0"/>
            <a:ext cx="11800276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Курительные смеси</a:t>
            </a:r>
            <a:r>
              <a:rPr lang="ru-RU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— общее название ароматизированных травяных смесей, вызывающих психоактивные эффекты при курении.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России известны как «Курительные миксы», «Арома миксы», «Спайс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8063" y="1668026"/>
            <a:ext cx="5122842" cy="543906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Спайс </a:t>
            </a:r>
            <a:r>
              <a:rPr lang="ru-RU" sz="2400" b="1" dirty="0"/>
              <a:t>(от англ. «spice» - специя, пряность) - разновидность травяной смеси, в состав которой входят синтетические вещества и обыкновенные </a:t>
            </a:r>
            <a:r>
              <a:rPr lang="ru-RU" sz="2400" b="1" dirty="0" smtClean="0"/>
              <a:t>травы. Спайсы </a:t>
            </a:r>
            <a:r>
              <a:rPr lang="ru-RU" sz="2400" b="1" dirty="0"/>
              <a:t>содержат в себе синтетический галлюциноген, созданный в США. </a:t>
            </a:r>
            <a:r>
              <a:rPr lang="ru-RU" sz="2400" b="1" dirty="0" smtClean="0"/>
              <a:t>Синтетический </a:t>
            </a:r>
            <a:r>
              <a:rPr lang="ru-RU" sz="2400" b="1" dirty="0"/>
              <a:t>каннабинойд «JWH-018» </a:t>
            </a:r>
            <a:r>
              <a:rPr lang="ru-RU" sz="2400" b="1" dirty="0">
                <a:solidFill>
                  <a:srgbClr val="C00000"/>
                </a:solidFill>
              </a:rPr>
              <a:t>в 5 раз сильнее натурального аналога и в два раза быстрее вызывает зависимость у человека</a:t>
            </a:r>
            <a:r>
              <a:rPr lang="ru-RU" sz="1400" dirty="0">
                <a:solidFill>
                  <a:srgbClr val="C00000"/>
                </a:solidFill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09" y="1668026"/>
            <a:ext cx="6311324" cy="50279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00440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Подростковая наркомания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	Подростковая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наркомания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– патологическая зависимость от наркотических препаратов у лиц подросткового возраста. Развивается в результате взаимодействия психологических, биологических и социальных факторов. Отличительными особенностями подростковой наркомании являются: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быстрое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возникновение психопатологических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нарушений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грубые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личностные изменения, препятствующие последующей адаптации к взрослой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жизни; 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выраженное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негативное влияние на все органы и системы. 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 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вами живем в таком мире, где причин для 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того, чтобы 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употреблять наркотики, гораздо больше, как кажется подросткам, чем их не употреблять. 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на самом деле страшно…. </a:t>
            </a:r>
          </a:p>
          <a:p>
            <a:endParaRPr lang="ru-RU" sz="2400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00759" cy="223900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243940"/>
            <a:ext cx="10603735" cy="1325563"/>
          </a:xfrm>
          <a:solidFill>
            <a:srgbClr val="FF0000"/>
          </a:solidFill>
          <a:ln w="9360">
            <a:solidFill>
              <a:srgbClr val="00CCFF"/>
            </a:solidFill>
          </a:ln>
        </p:spPr>
        <p:txBody>
          <a:bodyPr vert="horz" lIns="81631" tIns="77712" rIns="81631" bIns="42448" rtlCol="0" anchor="ctr">
            <a:normAutofit/>
          </a:bodyPr>
          <a:lstStyle/>
          <a:p>
            <a:pPr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  <a:tab pos="8535561" algn="l"/>
              </a:tabLst>
              <a:defRPr/>
            </a:pPr>
            <a:endParaRPr lang="ru-RU" sz="3600" b="1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838200" y="1825624"/>
            <a:ext cx="5181600" cy="4358199"/>
          </a:xfrm>
          <a:solidFill>
            <a:srgbClr val="FFFF99"/>
          </a:solidFill>
          <a:ln w="9360">
            <a:solidFill>
              <a:srgbClr val="FF3300"/>
            </a:solidFill>
          </a:ln>
        </p:spPr>
        <p:txBody>
          <a:bodyPr vert="horz" lIns="81631" tIns="67917" rIns="81631" bIns="42448" rtlCol="0">
            <a:normAutofit fontScale="92500" lnSpcReduction="10000"/>
          </a:bodyPr>
          <a:lstStyle/>
          <a:p>
            <a:pPr marL="302373" indent="-302373">
              <a:spcBef>
                <a:spcPts val="726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02373" algn="l"/>
                <a:tab pos="397405" algn="l"/>
                <a:tab pos="804889" algn="l"/>
                <a:tab pos="1212373" algn="l"/>
                <a:tab pos="1619856" algn="l"/>
                <a:tab pos="2027339" algn="l"/>
                <a:tab pos="2434823" algn="l"/>
                <a:tab pos="2842307" algn="l"/>
                <a:tab pos="3249791" algn="l"/>
                <a:tab pos="3657275" algn="l"/>
                <a:tab pos="4064759" algn="l"/>
                <a:tab pos="4472242" algn="l"/>
                <a:tab pos="4879726" algn="l"/>
                <a:tab pos="5287210" algn="l"/>
                <a:tab pos="5694694" algn="l"/>
                <a:tab pos="6102177" algn="l"/>
                <a:tab pos="6509662" algn="l"/>
                <a:tab pos="6917145" algn="l"/>
                <a:tab pos="7324629" algn="l"/>
                <a:tab pos="7732112" algn="l"/>
                <a:tab pos="8139597" algn="l"/>
                <a:tab pos="8535561" algn="l"/>
              </a:tabLst>
              <a:defRPr/>
            </a:pPr>
            <a:r>
              <a:rPr lang="ru-RU" sz="2400" b="1" dirty="0" smtClean="0"/>
              <a:t>Чтобы было хорошо, весело, кайф</a:t>
            </a:r>
          </a:p>
          <a:p>
            <a:pPr marL="302373" indent="-302373">
              <a:spcBef>
                <a:spcPts val="726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02373" algn="l"/>
                <a:tab pos="397405" algn="l"/>
                <a:tab pos="804889" algn="l"/>
                <a:tab pos="1212373" algn="l"/>
                <a:tab pos="1619856" algn="l"/>
                <a:tab pos="2027339" algn="l"/>
                <a:tab pos="2434823" algn="l"/>
                <a:tab pos="2842307" algn="l"/>
                <a:tab pos="3249791" algn="l"/>
                <a:tab pos="3657275" algn="l"/>
                <a:tab pos="4064759" algn="l"/>
                <a:tab pos="4472242" algn="l"/>
                <a:tab pos="4879726" algn="l"/>
                <a:tab pos="5287210" algn="l"/>
                <a:tab pos="5694694" algn="l"/>
                <a:tab pos="6102177" algn="l"/>
                <a:tab pos="6509662" algn="l"/>
                <a:tab pos="6917145" algn="l"/>
                <a:tab pos="7324629" algn="l"/>
                <a:tab pos="7732112" algn="l"/>
                <a:tab pos="8139597" algn="l"/>
                <a:tab pos="8535561" algn="l"/>
              </a:tabLst>
              <a:defRPr/>
            </a:pPr>
            <a:r>
              <a:rPr lang="ru-RU" sz="2400" b="1" dirty="0" smtClean="0"/>
              <a:t>Так легче общаться</a:t>
            </a:r>
          </a:p>
          <a:p>
            <a:pPr marL="302373" indent="-302373">
              <a:spcBef>
                <a:spcPts val="726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02373" algn="l"/>
                <a:tab pos="397405" algn="l"/>
                <a:tab pos="804889" algn="l"/>
                <a:tab pos="1212373" algn="l"/>
                <a:tab pos="1619856" algn="l"/>
                <a:tab pos="2027339" algn="l"/>
                <a:tab pos="2434823" algn="l"/>
                <a:tab pos="2842307" algn="l"/>
                <a:tab pos="3249791" algn="l"/>
                <a:tab pos="3657275" algn="l"/>
                <a:tab pos="4064759" algn="l"/>
                <a:tab pos="4472242" algn="l"/>
                <a:tab pos="4879726" algn="l"/>
                <a:tab pos="5287210" algn="l"/>
                <a:tab pos="5694694" algn="l"/>
                <a:tab pos="6102177" algn="l"/>
                <a:tab pos="6509662" algn="l"/>
                <a:tab pos="6917145" algn="l"/>
                <a:tab pos="7324629" algn="l"/>
                <a:tab pos="7732112" algn="l"/>
                <a:tab pos="8139597" algn="l"/>
                <a:tab pos="8535561" algn="l"/>
              </a:tabLst>
              <a:defRPr/>
            </a:pPr>
            <a:r>
              <a:rPr lang="ru-RU" sz="2400" b="1" dirty="0" smtClean="0"/>
              <a:t>От горя, забыться</a:t>
            </a:r>
          </a:p>
          <a:p>
            <a:pPr marL="302373" indent="-302373">
              <a:spcBef>
                <a:spcPts val="726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02373" algn="l"/>
                <a:tab pos="397405" algn="l"/>
                <a:tab pos="804889" algn="l"/>
                <a:tab pos="1212373" algn="l"/>
                <a:tab pos="1619856" algn="l"/>
                <a:tab pos="2027339" algn="l"/>
                <a:tab pos="2434823" algn="l"/>
                <a:tab pos="2842307" algn="l"/>
                <a:tab pos="3249791" algn="l"/>
                <a:tab pos="3657275" algn="l"/>
                <a:tab pos="4064759" algn="l"/>
                <a:tab pos="4472242" algn="l"/>
                <a:tab pos="4879726" algn="l"/>
                <a:tab pos="5287210" algn="l"/>
                <a:tab pos="5694694" algn="l"/>
                <a:tab pos="6102177" algn="l"/>
                <a:tab pos="6509662" algn="l"/>
                <a:tab pos="6917145" algn="l"/>
                <a:tab pos="7324629" algn="l"/>
                <a:tab pos="7732112" algn="l"/>
                <a:tab pos="8139597" algn="l"/>
                <a:tab pos="8535561" algn="l"/>
              </a:tabLst>
              <a:defRPr/>
            </a:pPr>
            <a:r>
              <a:rPr lang="ru-RU" sz="2400" b="1" dirty="0" smtClean="0"/>
              <a:t>Быть «круче» (танцевать, оттягиваться)</a:t>
            </a:r>
          </a:p>
          <a:p>
            <a:pPr marL="302373" indent="-302373">
              <a:spcBef>
                <a:spcPts val="726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02373" algn="l"/>
                <a:tab pos="397405" algn="l"/>
                <a:tab pos="804889" algn="l"/>
                <a:tab pos="1212373" algn="l"/>
                <a:tab pos="1619856" algn="l"/>
                <a:tab pos="2027339" algn="l"/>
                <a:tab pos="2434823" algn="l"/>
                <a:tab pos="2842307" algn="l"/>
                <a:tab pos="3249791" algn="l"/>
                <a:tab pos="3657275" algn="l"/>
                <a:tab pos="4064759" algn="l"/>
                <a:tab pos="4472242" algn="l"/>
                <a:tab pos="4879726" algn="l"/>
                <a:tab pos="5287210" algn="l"/>
                <a:tab pos="5694694" algn="l"/>
                <a:tab pos="6102177" algn="l"/>
                <a:tab pos="6509662" algn="l"/>
                <a:tab pos="6917145" algn="l"/>
                <a:tab pos="7324629" algn="l"/>
                <a:tab pos="7732112" algn="l"/>
                <a:tab pos="8139597" algn="l"/>
                <a:tab pos="8535561" algn="l"/>
              </a:tabLst>
              <a:defRPr/>
            </a:pPr>
            <a:r>
              <a:rPr lang="ru-RU" sz="2400" b="1" dirty="0" smtClean="0"/>
              <a:t>Просто, чтобы испытать что это такое</a:t>
            </a:r>
          </a:p>
          <a:p>
            <a:pPr marL="302373" indent="-302373">
              <a:spcBef>
                <a:spcPts val="726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02373" algn="l"/>
                <a:tab pos="397405" algn="l"/>
                <a:tab pos="804889" algn="l"/>
                <a:tab pos="1212373" algn="l"/>
                <a:tab pos="1619856" algn="l"/>
                <a:tab pos="2027339" algn="l"/>
                <a:tab pos="2434823" algn="l"/>
                <a:tab pos="2842307" algn="l"/>
                <a:tab pos="3249791" algn="l"/>
                <a:tab pos="3657275" algn="l"/>
                <a:tab pos="4064759" algn="l"/>
                <a:tab pos="4472242" algn="l"/>
                <a:tab pos="4879726" algn="l"/>
                <a:tab pos="5287210" algn="l"/>
                <a:tab pos="5694694" algn="l"/>
                <a:tab pos="6102177" algn="l"/>
                <a:tab pos="6509662" algn="l"/>
                <a:tab pos="6917145" algn="l"/>
                <a:tab pos="7324629" algn="l"/>
                <a:tab pos="7732112" algn="l"/>
                <a:tab pos="8139597" algn="l"/>
                <a:tab pos="8535561" algn="l"/>
              </a:tabLst>
              <a:defRPr/>
            </a:pPr>
            <a:r>
              <a:rPr lang="ru-RU" sz="2400" b="1" dirty="0" smtClean="0"/>
              <a:t>Уйти от боли</a:t>
            </a:r>
          </a:p>
          <a:p>
            <a:pPr marL="302373" indent="-302373">
              <a:spcBef>
                <a:spcPts val="726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02373" algn="l"/>
                <a:tab pos="397405" algn="l"/>
                <a:tab pos="804889" algn="l"/>
                <a:tab pos="1212373" algn="l"/>
                <a:tab pos="1619856" algn="l"/>
                <a:tab pos="2027339" algn="l"/>
                <a:tab pos="2434823" algn="l"/>
                <a:tab pos="2842307" algn="l"/>
                <a:tab pos="3249791" algn="l"/>
                <a:tab pos="3657275" algn="l"/>
                <a:tab pos="4064759" algn="l"/>
                <a:tab pos="4472242" algn="l"/>
                <a:tab pos="4879726" algn="l"/>
                <a:tab pos="5287210" algn="l"/>
                <a:tab pos="5694694" algn="l"/>
                <a:tab pos="6102177" algn="l"/>
                <a:tab pos="6509662" algn="l"/>
                <a:tab pos="6917145" algn="l"/>
                <a:tab pos="7324629" algn="l"/>
                <a:tab pos="7732112" algn="l"/>
                <a:tab pos="8139597" algn="l"/>
                <a:tab pos="8535561" algn="l"/>
              </a:tabLst>
              <a:defRPr/>
            </a:pPr>
            <a:r>
              <a:rPr lang="ru-RU" sz="2400" b="1" dirty="0" smtClean="0"/>
              <a:t>За компанию, расслабиться</a:t>
            </a:r>
          </a:p>
          <a:p>
            <a:pPr marL="302373" indent="-302373">
              <a:spcBef>
                <a:spcPts val="726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02373" algn="l"/>
                <a:tab pos="397405" algn="l"/>
                <a:tab pos="804889" algn="l"/>
                <a:tab pos="1212373" algn="l"/>
                <a:tab pos="1619856" algn="l"/>
                <a:tab pos="2027339" algn="l"/>
                <a:tab pos="2434823" algn="l"/>
                <a:tab pos="2842307" algn="l"/>
                <a:tab pos="3249791" algn="l"/>
                <a:tab pos="3657275" algn="l"/>
                <a:tab pos="4064759" algn="l"/>
                <a:tab pos="4472242" algn="l"/>
                <a:tab pos="4879726" algn="l"/>
                <a:tab pos="5287210" algn="l"/>
                <a:tab pos="5694694" algn="l"/>
                <a:tab pos="6102177" algn="l"/>
                <a:tab pos="6509662" algn="l"/>
                <a:tab pos="6917145" algn="l"/>
                <a:tab pos="7324629" algn="l"/>
                <a:tab pos="7732112" algn="l"/>
                <a:tab pos="8139597" algn="l"/>
                <a:tab pos="8535561" algn="l"/>
              </a:tabLst>
              <a:defRPr/>
            </a:pPr>
            <a:r>
              <a:rPr lang="ru-RU" sz="2400" b="1" dirty="0" smtClean="0"/>
              <a:t>Для смелости, энергии</a:t>
            </a:r>
          </a:p>
          <a:p>
            <a:pPr marL="302373" indent="-302373">
              <a:spcBef>
                <a:spcPts val="726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02373" algn="l"/>
                <a:tab pos="397405" algn="l"/>
                <a:tab pos="804889" algn="l"/>
                <a:tab pos="1212373" algn="l"/>
                <a:tab pos="1619856" algn="l"/>
                <a:tab pos="2027339" algn="l"/>
                <a:tab pos="2434823" algn="l"/>
                <a:tab pos="2842307" algn="l"/>
                <a:tab pos="3249791" algn="l"/>
                <a:tab pos="3657275" algn="l"/>
                <a:tab pos="4064759" algn="l"/>
                <a:tab pos="4472242" algn="l"/>
                <a:tab pos="4879726" algn="l"/>
                <a:tab pos="5287210" algn="l"/>
                <a:tab pos="5694694" algn="l"/>
                <a:tab pos="6102177" algn="l"/>
                <a:tab pos="6509662" algn="l"/>
                <a:tab pos="6917145" algn="l"/>
                <a:tab pos="7324629" algn="l"/>
                <a:tab pos="7732112" algn="l"/>
                <a:tab pos="8139597" algn="l"/>
                <a:tab pos="8535561" algn="l"/>
              </a:tabLst>
              <a:defRPr/>
            </a:pPr>
            <a:r>
              <a:rPr lang="ru-RU" sz="2400" b="1" dirty="0" smtClean="0"/>
              <a:t>Уйти в другие миры и др</a:t>
            </a:r>
            <a:r>
              <a:rPr lang="ru-RU" sz="2400" b="1" dirty="0" smtClean="0"/>
              <a:t>.</a:t>
            </a:r>
          </a:p>
          <a:p>
            <a:pPr marL="302373" indent="-302373">
              <a:spcBef>
                <a:spcPts val="726"/>
              </a:spcBef>
              <a:buClr>
                <a:srgbClr val="00CCFF"/>
              </a:buClr>
              <a:buSzPct val="65000"/>
              <a:buNone/>
              <a:tabLst>
                <a:tab pos="302373" algn="l"/>
                <a:tab pos="397405" algn="l"/>
                <a:tab pos="804889" algn="l"/>
                <a:tab pos="1212373" algn="l"/>
                <a:tab pos="1619856" algn="l"/>
                <a:tab pos="2027339" algn="l"/>
                <a:tab pos="2434823" algn="l"/>
                <a:tab pos="2842307" algn="l"/>
                <a:tab pos="3249791" algn="l"/>
                <a:tab pos="3657275" algn="l"/>
                <a:tab pos="4064759" algn="l"/>
                <a:tab pos="4472242" algn="l"/>
                <a:tab pos="4879726" algn="l"/>
                <a:tab pos="5287210" algn="l"/>
                <a:tab pos="5694694" algn="l"/>
                <a:tab pos="6102177" algn="l"/>
                <a:tab pos="6509662" algn="l"/>
                <a:tab pos="6917145" algn="l"/>
                <a:tab pos="7324629" algn="l"/>
                <a:tab pos="7732112" algn="l"/>
                <a:tab pos="8139597" algn="l"/>
                <a:tab pos="8535561" algn="l"/>
              </a:tabLst>
              <a:defRPr/>
            </a:pPr>
            <a:endParaRPr lang="ru-RU" sz="2400" b="1" dirty="0" smtClean="0"/>
          </a:p>
          <a:p>
            <a:pPr marL="302373" indent="-302373" algn="ctr">
              <a:spcBef>
                <a:spcPts val="726"/>
              </a:spcBef>
              <a:buClr>
                <a:srgbClr val="00CCFF"/>
              </a:buClr>
              <a:buSzPct val="65000"/>
              <a:buNone/>
              <a:tabLst>
                <a:tab pos="302373" algn="l"/>
                <a:tab pos="397405" algn="l"/>
                <a:tab pos="804889" algn="l"/>
                <a:tab pos="1212373" algn="l"/>
                <a:tab pos="1619856" algn="l"/>
                <a:tab pos="2027339" algn="l"/>
                <a:tab pos="2434823" algn="l"/>
                <a:tab pos="2842307" algn="l"/>
                <a:tab pos="3249791" algn="l"/>
                <a:tab pos="3657275" algn="l"/>
                <a:tab pos="4064759" algn="l"/>
                <a:tab pos="4472242" algn="l"/>
                <a:tab pos="4879726" algn="l"/>
                <a:tab pos="5287210" algn="l"/>
                <a:tab pos="5694694" algn="l"/>
                <a:tab pos="6102177" algn="l"/>
                <a:tab pos="6509662" algn="l"/>
                <a:tab pos="6917145" algn="l"/>
                <a:tab pos="7324629" algn="l"/>
                <a:tab pos="7732112" algn="l"/>
                <a:tab pos="8139597" algn="l"/>
                <a:tab pos="8535561" algn="l"/>
              </a:tabLst>
              <a:defRPr/>
            </a:pPr>
            <a:r>
              <a:rPr lang="ru-RU" sz="2400" b="1" i="1" dirty="0" smtClean="0"/>
              <a:t>Список можно продолжать……</a:t>
            </a:r>
          </a:p>
          <a:p>
            <a:pPr marL="302373" indent="-302373">
              <a:spcBef>
                <a:spcPts val="726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02373" algn="l"/>
                <a:tab pos="397405" algn="l"/>
                <a:tab pos="804889" algn="l"/>
                <a:tab pos="1212373" algn="l"/>
                <a:tab pos="1619856" algn="l"/>
                <a:tab pos="2027339" algn="l"/>
                <a:tab pos="2434823" algn="l"/>
                <a:tab pos="2842307" algn="l"/>
                <a:tab pos="3249791" algn="l"/>
                <a:tab pos="3657275" algn="l"/>
                <a:tab pos="4064759" algn="l"/>
                <a:tab pos="4472242" algn="l"/>
                <a:tab pos="4879726" algn="l"/>
                <a:tab pos="5287210" algn="l"/>
                <a:tab pos="5694694" algn="l"/>
                <a:tab pos="6102177" algn="l"/>
                <a:tab pos="6509662" algn="l"/>
                <a:tab pos="6917145" algn="l"/>
                <a:tab pos="7324629" algn="l"/>
                <a:tab pos="7732112" algn="l"/>
                <a:tab pos="8139597" algn="l"/>
                <a:tab pos="8535561" algn="l"/>
              </a:tabLst>
              <a:defRPr/>
            </a:pPr>
            <a:endParaRPr lang="ru-RU" sz="2400" b="1" dirty="0" smtClean="0"/>
          </a:p>
          <a:p>
            <a:pPr marL="302373" indent="-302373">
              <a:spcBef>
                <a:spcPts val="726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02373" algn="l"/>
                <a:tab pos="397405" algn="l"/>
                <a:tab pos="804889" algn="l"/>
                <a:tab pos="1212373" algn="l"/>
                <a:tab pos="1619856" algn="l"/>
                <a:tab pos="2027339" algn="l"/>
                <a:tab pos="2434823" algn="l"/>
                <a:tab pos="2842307" algn="l"/>
                <a:tab pos="3249791" algn="l"/>
                <a:tab pos="3657275" algn="l"/>
                <a:tab pos="4064759" algn="l"/>
                <a:tab pos="4472242" algn="l"/>
                <a:tab pos="4879726" algn="l"/>
                <a:tab pos="5287210" algn="l"/>
                <a:tab pos="5694694" algn="l"/>
                <a:tab pos="6102177" algn="l"/>
                <a:tab pos="6509662" algn="l"/>
                <a:tab pos="6917145" algn="l"/>
                <a:tab pos="7324629" algn="l"/>
                <a:tab pos="7732112" algn="l"/>
                <a:tab pos="8139597" algn="l"/>
                <a:tab pos="8535561" algn="l"/>
              </a:tabLst>
              <a:defRPr/>
            </a:pPr>
            <a:endParaRPr lang="ru-RU" sz="2400" b="1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sz="half" idx="2"/>
          </p:nvPr>
        </p:nvSpPr>
        <p:spPr>
          <a:xfrm>
            <a:off x="6260335" y="1825625"/>
            <a:ext cx="5181600" cy="4342700"/>
          </a:xfrm>
          <a:solidFill>
            <a:srgbClr val="FFFF99"/>
          </a:solidFill>
          <a:ln w="9360">
            <a:solidFill>
              <a:srgbClr val="FF99CC"/>
            </a:solidFill>
          </a:ln>
        </p:spPr>
        <p:txBody>
          <a:bodyPr vert="horz" lIns="81631" tIns="67917" rIns="81631" bIns="42448" rtlCol="0">
            <a:noAutofit/>
          </a:bodyPr>
          <a:lstStyle/>
          <a:p>
            <a:pPr marL="301625" indent="-301625">
              <a:spcBef>
                <a:spcPts val="725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"/>
              <a:tabLst>
                <a:tab pos="301625" algn="l"/>
                <a:tab pos="396875" algn="l"/>
                <a:tab pos="804863" algn="l"/>
                <a:tab pos="1211263" algn="l"/>
                <a:tab pos="1619250" algn="l"/>
                <a:tab pos="2027238" algn="l"/>
                <a:tab pos="2433638" algn="l"/>
                <a:tab pos="2841625" algn="l"/>
                <a:tab pos="3249613" algn="l"/>
                <a:tab pos="3656013" algn="l"/>
                <a:tab pos="4064000" algn="l"/>
                <a:tab pos="4471988" algn="l"/>
                <a:tab pos="4878388" algn="l"/>
                <a:tab pos="5286375" algn="l"/>
                <a:tab pos="5694363" algn="l"/>
                <a:tab pos="6100763" algn="l"/>
                <a:tab pos="6508750" algn="l"/>
                <a:tab pos="6916738" algn="l"/>
                <a:tab pos="7323138" algn="l"/>
                <a:tab pos="7731125" algn="l"/>
                <a:tab pos="8139113" algn="l"/>
                <a:tab pos="8534400" algn="l"/>
              </a:tabLst>
            </a:pPr>
            <a:r>
              <a:rPr lang="ru-RU" sz="2400" b="1" dirty="0" smtClean="0">
                <a:cs typeface="Arial" panose="020B0604020202020204" pitchFamily="34" charset="0"/>
              </a:rPr>
              <a:t>Боятся за свою жизнь и здоровье</a:t>
            </a:r>
          </a:p>
          <a:p>
            <a:pPr marL="301625" indent="-301625">
              <a:spcBef>
                <a:spcPts val="725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"/>
              <a:tabLst>
                <a:tab pos="301625" algn="l"/>
                <a:tab pos="396875" algn="l"/>
                <a:tab pos="804863" algn="l"/>
                <a:tab pos="1211263" algn="l"/>
                <a:tab pos="1619250" algn="l"/>
                <a:tab pos="2027238" algn="l"/>
                <a:tab pos="2433638" algn="l"/>
                <a:tab pos="2841625" algn="l"/>
                <a:tab pos="3249613" algn="l"/>
                <a:tab pos="3656013" algn="l"/>
                <a:tab pos="4064000" algn="l"/>
                <a:tab pos="4471988" algn="l"/>
                <a:tab pos="4878388" algn="l"/>
                <a:tab pos="5286375" algn="l"/>
                <a:tab pos="5694363" algn="l"/>
                <a:tab pos="6100763" algn="l"/>
                <a:tab pos="6508750" algn="l"/>
                <a:tab pos="6916738" algn="l"/>
                <a:tab pos="7323138" algn="l"/>
                <a:tab pos="7731125" algn="l"/>
                <a:tab pos="8139113" algn="l"/>
                <a:tab pos="8534400" algn="l"/>
              </a:tabLst>
            </a:pPr>
            <a:r>
              <a:rPr lang="ru-RU" sz="2400" b="1" dirty="0" smtClean="0">
                <a:cs typeface="Arial" panose="020B0604020202020204" pitchFamily="34" charset="0"/>
              </a:rPr>
              <a:t>Не хотят проблем </a:t>
            </a:r>
            <a:r>
              <a:rPr lang="ru-RU" sz="2400" b="1" dirty="0" smtClean="0">
                <a:cs typeface="Arial" panose="020B0604020202020204" pitchFamily="34" charset="0"/>
              </a:rPr>
              <a:t>(с родителями, полицией)</a:t>
            </a:r>
          </a:p>
          <a:p>
            <a:pPr marL="301625" indent="-301625">
              <a:spcBef>
                <a:spcPts val="725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"/>
              <a:tabLst>
                <a:tab pos="301625" algn="l"/>
                <a:tab pos="396875" algn="l"/>
                <a:tab pos="804863" algn="l"/>
                <a:tab pos="1211263" algn="l"/>
                <a:tab pos="1619250" algn="l"/>
                <a:tab pos="2027238" algn="l"/>
                <a:tab pos="2433638" algn="l"/>
                <a:tab pos="2841625" algn="l"/>
                <a:tab pos="3249613" algn="l"/>
                <a:tab pos="3656013" algn="l"/>
                <a:tab pos="4064000" algn="l"/>
                <a:tab pos="4471988" algn="l"/>
                <a:tab pos="4878388" algn="l"/>
                <a:tab pos="5286375" algn="l"/>
                <a:tab pos="5694363" algn="l"/>
                <a:tab pos="6100763" algn="l"/>
                <a:tab pos="6508750" algn="l"/>
                <a:tab pos="6916738" algn="l"/>
                <a:tab pos="7323138" algn="l"/>
                <a:tab pos="7731125" algn="l"/>
                <a:tab pos="8139113" algn="l"/>
                <a:tab pos="8534400" algn="l"/>
              </a:tabLst>
            </a:pPr>
            <a:r>
              <a:rPr lang="ru-RU" sz="2400" b="1" dirty="0" smtClean="0">
                <a:cs typeface="Arial" panose="020B0604020202020204" pitchFamily="34" charset="0"/>
              </a:rPr>
              <a:t>Есть принципы и </a:t>
            </a:r>
            <a:r>
              <a:rPr lang="ru-RU" sz="2400" b="1" dirty="0" smtClean="0">
                <a:cs typeface="Arial" panose="020B0604020202020204" pitchFamily="34" charset="0"/>
              </a:rPr>
              <a:t>убеждения</a:t>
            </a:r>
          </a:p>
          <a:p>
            <a:pPr marL="301625" indent="-301625">
              <a:spcBef>
                <a:spcPts val="725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"/>
              <a:tabLst>
                <a:tab pos="301625" algn="l"/>
                <a:tab pos="396875" algn="l"/>
                <a:tab pos="804863" algn="l"/>
                <a:tab pos="1211263" algn="l"/>
                <a:tab pos="1619250" algn="l"/>
                <a:tab pos="2027238" algn="l"/>
                <a:tab pos="2433638" algn="l"/>
                <a:tab pos="2841625" algn="l"/>
                <a:tab pos="3249613" algn="l"/>
                <a:tab pos="3656013" algn="l"/>
                <a:tab pos="4064000" algn="l"/>
                <a:tab pos="4471988" algn="l"/>
                <a:tab pos="4878388" algn="l"/>
                <a:tab pos="5286375" algn="l"/>
                <a:tab pos="5694363" algn="l"/>
                <a:tab pos="6100763" algn="l"/>
                <a:tab pos="6508750" algn="l"/>
                <a:tab pos="6916738" algn="l"/>
                <a:tab pos="7323138" algn="l"/>
                <a:tab pos="7731125" algn="l"/>
                <a:tab pos="8139113" algn="l"/>
                <a:tab pos="8534400" algn="l"/>
              </a:tabLst>
            </a:pPr>
            <a:endParaRPr lang="ru-RU" sz="2400" b="1" dirty="0" smtClean="0">
              <a:cs typeface="Arial" panose="020B0604020202020204" pitchFamily="34" charset="0"/>
            </a:endParaRPr>
          </a:p>
          <a:p>
            <a:pPr marL="301625" indent="-301625" algn="ctr">
              <a:spcBef>
                <a:spcPts val="725"/>
              </a:spcBef>
              <a:buClr>
                <a:srgbClr val="00CCFF"/>
              </a:buClr>
              <a:buSzPct val="65000"/>
              <a:buNone/>
              <a:tabLst>
                <a:tab pos="301625" algn="l"/>
                <a:tab pos="396875" algn="l"/>
                <a:tab pos="804863" algn="l"/>
                <a:tab pos="1211263" algn="l"/>
                <a:tab pos="1619250" algn="l"/>
                <a:tab pos="2027238" algn="l"/>
                <a:tab pos="2433638" algn="l"/>
                <a:tab pos="2841625" algn="l"/>
                <a:tab pos="3249613" algn="l"/>
                <a:tab pos="3656013" algn="l"/>
                <a:tab pos="4064000" algn="l"/>
                <a:tab pos="4471988" algn="l"/>
                <a:tab pos="4878388" algn="l"/>
                <a:tab pos="5286375" algn="l"/>
                <a:tab pos="5694363" algn="l"/>
                <a:tab pos="6100763" algn="l"/>
                <a:tab pos="6508750" algn="l"/>
                <a:tab pos="6916738" algn="l"/>
                <a:tab pos="7323138" algn="l"/>
                <a:tab pos="7731125" algn="l"/>
                <a:tab pos="8139113" algn="l"/>
                <a:tab pos="8534400" algn="l"/>
              </a:tabLst>
            </a:pPr>
            <a:r>
              <a:rPr lang="ru-RU" sz="2400" b="1" i="1" dirty="0" smtClean="0">
                <a:cs typeface="Arial" panose="020B0604020202020204" pitchFamily="34" charset="0"/>
              </a:rPr>
              <a:t>Реальных причины всего 3…</a:t>
            </a:r>
            <a:endParaRPr lang="ru-RU" sz="2400" b="1" i="1" dirty="0"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52404" y="278969"/>
          <a:ext cx="1055434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7174"/>
                <a:gridCol w="5277174"/>
              </a:tblGrid>
              <a:tr h="905101"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каким причинам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подростки употребляют  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наркотики?</a:t>
                      </a:r>
                      <a:endParaRPr lang="ru-RU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 почему этого не делают?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376139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7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2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7" dur="5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2" dur="5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7" dur="500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2" dur="500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7" dur="500"/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Стадии подростковой наркомании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00193" y="1425845"/>
            <a:ext cx="5181600" cy="4720122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32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Первая  стадия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первый прием (или несколько приемов) наркотика. Подросток употребляет наркотический препарат «за компанию», провоцируемый более опытными сверстниками или ребятами постарше.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Зависимости не возникает,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эйфория на этом этапе подростковой наркомании слабо выражена. Нередко преобладают неприятные физиологические эффекты, характерные для первого употребления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психоактивных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веществ.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Основное значение первой стадии – устранение психологического барьера, исчезновение внутреннего запрета на прием наркотиков.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На этой стадии подростковой наркомании у многих пациентов формируется представление о безопасности наркотического вещества.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72200" y="1456841"/>
            <a:ext cx="5181600" cy="47201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Вторая стадия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-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возникновение эйфории. Подросток начинает чувствовать эйфорию в состоянии интоксикации и начинает рассматривать прием наркотика, как способ быстро и без особых усилий получить удовольствие.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Наркотическая зависимость на этой стадии подростковой наркомании отсутствует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продолжение употребления обусловлено приятными ощущениями и потребностью быть частью группы, разделять ее интересы.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5525</TotalTime>
  <Words>932</Words>
  <Application>Microsoft Office PowerPoint</Application>
  <PresentationFormat>Произвольный</PresentationFormat>
  <Paragraphs>145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                  Взрослым….о подростковой  наркомании  </vt:lpstr>
      <vt:lpstr>       Проблема наркомании</vt:lpstr>
      <vt:lpstr>Виды психоактивных веществ (ПАВ) </vt:lpstr>
      <vt:lpstr>Слайд 4</vt:lpstr>
      <vt:lpstr>Слайд 5</vt:lpstr>
      <vt:lpstr>Курительные смеси — общее название ароматизированных травяных смесей, вызывающих психоактивные эффекты при курении. В России известны как «Курительные миксы», «Арома миксы», «Спайс».</vt:lpstr>
      <vt:lpstr>Подростковая наркомания</vt:lpstr>
      <vt:lpstr>Слайд 8</vt:lpstr>
      <vt:lpstr>Стадии подростковой наркомании</vt:lpstr>
      <vt:lpstr>Стадии подростковой наркомании</vt:lpstr>
      <vt:lpstr>Психическая зависимость</vt:lpstr>
      <vt:lpstr>Физическая зависимость</vt:lpstr>
      <vt:lpstr>Токсическое воздействие наркотиков на организм подростка</vt:lpstr>
      <vt:lpstr>Центральные нервные реакции</vt:lpstr>
      <vt:lpstr>Родителям - признаки подростковой наркомании:</vt:lpstr>
      <vt:lpstr>Родителям - признаки подростковой наркомании:</vt:lpstr>
      <vt:lpstr>Что необходимо делать?</vt:lpstr>
      <vt:lpstr>Советы для взрослых</vt:lpstr>
      <vt:lpstr>Памятка для родителей:  Как уберечь детей от наркотиков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Admin</cp:lastModifiedBy>
  <cp:revision>248</cp:revision>
  <dcterms:created xsi:type="dcterms:W3CDTF">2015-07-06T10:28:18Z</dcterms:created>
  <dcterms:modified xsi:type="dcterms:W3CDTF">2020-06-22T12:03:11Z</dcterms:modified>
</cp:coreProperties>
</file>